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.xml" ContentType="application/vnd.openxmlformats-officedocument.presentationml.tags+xml"/>
  <Override PartName="/ppt/notesSlides/notesSlide20.xml" ContentType="application/vnd.openxmlformats-officedocument.presentationml.notesSlide+xml"/>
  <Override PartName="/ppt/tags/tag2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3.xml" ContentType="application/vnd.openxmlformats-officedocument.presentationml.tag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1"/>
  </p:notesMasterIdLst>
  <p:sldIdLst>
    <p:sldId id="272" r:id="rId5"/>
    <p:sldId id="257" r:id="rId6"/>
    <p:sldId id="256" r:id="rId7"/>
    <p:sldId id="258" r:id="rId8"/>
    <p:sldId id="274" r:id="rId9"/>
    <p:sldId id="275" r:id="rId10"/>
    <p:sldId id="265" r:id="rId11"/>
    <p:sldId id="276" r:id="rId12"/>
    <p:sldId id="277" r:id="rId13"/>
    <p:sldId id="278" r:id="rId14"/>
    <p:sldId id="279" r:id="rId15"/>
    <p:sldId id="280" r:id="rId16"/>
    <p:sldId id="281" r:id="rId17"/>
    <p:sldId id="271" r:id="rId18"/>
    <p:sldId id="268" r:id="rId19"/>
    <p:sldId id="282" r:id="rId20"/>
    <p:sldId id="283" r:id="rId21"/>
    <p:sldId id="285" r:id="rId22"/>
    <p:sldId id="286" r:id="rId23"/>
    <p:sldId id="259" r:id="rId24"/>
    <p:sldId id="260" r:id="rId25"/>
    <p:sldId id="261" r:id="rId26"/>
    <p:sldId id="263" r:id="rId27"/>
    <p:sldId id="264" r:id="rId28"/>
    <p:sldId id="26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1469" r:id="rId45"/>
    <p:sldId id="1362" r:id="rId46"/>
    <p:sldId id="302" r:id="rId47"/>
    <p:sldId id="1152" r:id="rId48"/>
    <p:sldId id="1153" r:id="rId49"/>
    <p:sldId id="1154" r:id="rId50"/>
    <p:sldId id="1155" r:id="rId51"/>
    <p:sldId id="1156" r:id="rId52"/>
    <p:sldId id="1157" r:id="rId53"/>
    <p:sldId id="1158" r:id="rId54"/>
    <p:sldId id="1159" r:id="rId55"/>
    <p:sldId id="1160" r:id="rId56"/>
    <p:sldId id="1161" r:id="rId57"/>
    <p:sldId id="1162" r:id="rId58"/>
    <p:sldId id="1163" r:id="rId59"/>
    <p:sldId id="1395" r:id="rId60"/>
    <p:sldId id="1393" r:id="rId61"/>
    <p:sldId id="1164" r:id="rId62"/>
    <p:sldId id="1363" r:id="rId63"/>
    <p:sldId id="1364" r:id="rId64"/>
    <p:sldId id="1365" r:id="rId65"/>
    <p:sldId id="1166" r:id="rId66"/>
    <p:sldId id="1167" r:id="rId67"/>
    <p:sldId id="1168" r:id="rId68"/>
    <p:sldId id="1169" r:id="rId69"/>
    <p:sldId id="1170" r:id="rId70"/>
    <p:sldId id="1432" r:id="rId71"/>
    <p:sldId id="1433" r:id="rId72"/>
    <p:sldId id="1434" r:id="rId73"/>
    <p:sldId id="1435" r:id="rId74"/>
    <p:sldId id="1178" r:id="rId75"/>
    <p:sldId id="1354" r:id="rId76"/>
    <p:sldId id="1186" r:id="rId77"/>
    <p:sldId id="1187" r:id="rId78"/>
    <p:sldId id="1188" r:id="rId79"/>
    <p:sldId id="1382" r:id="rId80"/>
    <p:sldId id="1384" r:id="rId81"/>
    <p:sldId id="1383" r:id="rId82"/>
    <p:sldId id="1183" r:id="rId83"/>
    <p:sldId id="1373" r:id="rId84"/>
    <p:sldId id="1374" r:id="rId85"/>
    <p:sldId id="1446" r:id="rId86"/>
    <p:sldId id="1447" r:id="rId87"/>
    <p:sldId id="1448" r:id="rId88"/>
    <p:sldId id="1449" r:id="rId89"/>
    <p:sldId id="1450" r:id="rId9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08"/>
    <p:restoredTop sz="94135"/>
  </p:normalViewPr>
  <p:slideViewPr>
    <p:cSldViewPr snapToGrid="0" showGuides="1">
      <p:cViewPr varScale="1">
        <p:scale>
          <a:sx n="128" d="100"/>
          <a:sy n="128" d="100"/>
        </p:scale>
        <p:origin x="192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tableStyles" Target="tableStyle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presProps" Target="presProp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jpg>
</file>

<file path=ppt/media/image115.jpg>
</file>

<file path=ppt/media/image116.png>
</file>

<file path=ppt/media/image117.png>
</file>

<file path=ppt/media/image118.png>
</file>

<file path=ppt/media/image119.png>
</file>

<file path=ppt/media/image12.png>
</file>

<file path=ppt/media/image120.jpeg>
</file>

<file path=ppt/media/image120.png>
</file>

<file path=ppt/media/image121.jpg>
</file>

<file path=ppt/media/image122.jpg>
</file>

<file path=ppt/media/image122.png>
</file>

<file path=ppt/media/image123.jpg>
</file>

<file path=ppt/media/image123.png>
</file>

<file path=ppt/media/image124.jpg>
</file>

<file path=ppt/media/image125.jpg>
</file>

<file path=ppt/media/image126.jpeg>
</file>

<file path=ppt/media/image127.jpeg>
</file>

<file path=ppt/media/image128.jpg>
</file>

<file path=ppt/media/image129.jpeg>
</file>

<file path=ppt/media/image13.png>
</file>

<file path=ppt/media/image130.jpeg>
</file>

<file path=ppt/media/image131.jpeg>
</file>

<file path=ppt/media/image132.jpg>
</file>

<file path=ppt/media/image133.jpeg>
</file>

<file path=ppt/media/image134.jpeg>
</file>

<file path=ppt/media/image135.jpeg>
</file>

<file path=ppt/media/image136.jpg>
</file>

<file path=ppt/media/image137.jpeg>
</file>

<file path=ppt/media/image138.jpeg>
</file>

<file path=ppt/media/image139.jpeg>
</file>

<file path=ppt/media/image14.png>
</file>

<file path=ppt/media/image140.jpg>
</file>

<file path=ppt/media/image141.jpeg>
</file>

<file path=ppt/media/image142.jpeg>
</file>

<file path=ppt/media/image143.jpeg>
</file>

<file path=ppt/media/image144.jpe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jpeg>
</file>

<file path=ppt/media/image158.jpeg>
</file>

<file path=ppt/media/image159.jpeg>
</file>

<file path=ppt/media/image16.png>
</file>

<file path=ppt/media/image160.jpeg>
</file>

<file path=ppt/media/image161.png>
</file>

<file path=ppt/media/image162.png>
</file>

<file path=ppt/media/image163.png>
</file>

<file path=ppt/media/image164.png>
</file>

<file path=ppt/media/image165.png>
</file>

<file path=ppt/media/image166.jpg>
</file>

<file path=ppt/media/image167.jpeg>
</file>

<file path=ppt/media/image168.png>
</file>

<file path=ppt/media/image169.jpeg>
</file>

<file path=ppt/media/image17.png>
</file>

<file path=ppt/media/image170.jpeg>
</file>

<file path=ppt/media/image171.png>
</file>

<file path=ppt/media/image172.jpeg>
</file>

<file path=ppt/media/image173.png>
</file>

<file path=ppt/media/image174.jpeg>
</file>

<file path=ppt/media/image175.jpeg>
</file>

<file path=ppt/media/image176.jpg>
</file>

<file path=ppt/media/image177.jpeg>
</file>

<file path=ppt/media/image178.jpg>
</file>

<file path=ppt/media/image179.jp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gif>
</file>

<file path=ppt/media/image190.png>
</file>

<file path=ppt/media/image191.png>
</file>

<file path=ppt/media/image192.jpeg>
</file>

<file path=ppt/media/image193.jpe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gif>
</file>

<file path=ppt/media/image20.png>
</file>

<file path=ppt/media/image200.png>
</file>

<file path=ppt/media/image201.png>
</file>

<file path=ppt/media/image202.png>
</file>

<file path=ppt/media/image203.png>
</file>

<file path=ppt/media/image204.tiff>
</file>

<file path=ppt/media/image205.jpg>
</file>

<file path=ppt/media/image206.jpg>
</file>

<file path=ppt/media/image207.jpg>
</file>

<file path=ppt/media/image208.jpg>
</file>

<file path=ppt/media/image209.png>
</file>

<file path=ppt/media/image21.gif>
</file>

<file path=ppt/media/image21.png>
</file>

<file path=ppt/media/image22.gif>
</file>

<file path=ppt/media/image22.png>
</file>

<file path=ppt/media/image23.gif>
</file>

<file path=ppt/media/image24.gif>
</file>

<file path=ppt/media/image25.png>
</file>

<file path=ppt/media/image26.png>
</file>

<file path=ppt/media/image27.tiff>
</file>

<file path=ppt/media/image28.jpeg>
</file>

<file path=ppt/media/image29.jpeg>
</file>

<file path=ppt/media/image3.png>
</file>

<file path=ppt/media/image30.jpe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jpg>
</file>

<file path=ppt/media/image610.png>
</file>

<file path=ppt/media/image62.jpg>
</file>

<file path=ppt/media/image63.jpg>
</file>

<file path=ppt/media/image64.png>
</file>

<file path=ppt/media/image65.png>
</file>

<file path=ppt/media/image66.png>
</file>

<file path=ppt/media/image67.png>
</file>

<file path=ppt/media/image68.jpg>
</file>

<file path=ppt/media/image69.jpg>
</file>

<file path=ppt/media/image7.png>
</file>

<file path=ppt/media/image70.png>
</file>

<file path=ppt/media/image71.jpeg>
</file>

<file path=ppt/media/image72.jpeg>
</file>

<file path=ppt/media/image73.jpeg>
</file>

<file path=ppt/media/image74.jpeg>
</file>

<file path=ppt/media/image75.jpg>
</file>

<file path=ppt/media/image75.png>
</file>

<file path=ppt/media/image76.jp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0.png>
</file>

<file path=ppt/media/image81.jpe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jpeg>
</file>

<file path=ppt/media/image90.png>
</file>

<file path=ppt/media/image91.jpe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115A6-CCA8-4ACA-889B-692ECC32B569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5B8A1-22F3-4A9D-A64A-2FBBCFBEB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6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D8A4E-80D5-E442-8CCA-D5A1F77B1F2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015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3764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760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2315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4780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07284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2603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463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49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51071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3343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24481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9275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5B8A1-22F3-4A9D-A64A-2FBBCFBEBE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832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36175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1208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60648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387174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84792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6289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59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40053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77453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35362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49222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5B8A1-22F3-4A9D-A64A-2FBBCFBEBE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556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86759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588630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39964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291153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69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567242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077230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39065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46982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8302279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2423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5B8A1-22F3-4A9D-A64A-2FBBCFBEBE3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495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4913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52522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79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1210969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526009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68571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596841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2252356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57362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87800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FEA5E-F7F5-4500-A602-A04F11FD5847}" type="slidenum">
              <a:rPr lang="es-ES" smtClean="0"/>
              <a:t>86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968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 in lower right corner</a:t>
            </a:r>
          </a:p>
          <a:p>
            <a:r>
              <a:rPr lang="en-US" dirty="0"/>
              <a:t>LAPGAN</a:t>
            </a:r>
            <a:r>
              <a:rPr lang="en-US" baseline="0" dirty="0"/>
              <a:t> next to it</a:t>
            </a:r>
          </a:p>
          <a:p>
            <a:r>
              <a:rPr lang="en-US" baseline="0" dirty="0"/>
              <a:t>6 classes from LSUN</a:t>
            </a:r>
          </a:p>
          <a:p>
            <a:r>
              <a:rPr lang="en-US" baseline="0" dirty="0"/>
              <a:t>Yellow circled images are closest real examples [to show it’s not just generating training data]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0918-989A-B147-B126-A98AEDAA35F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04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 in lower right corner</a:t>
            </a:r>
          </a:p>
          <a:p>
            <a:r>
              <a:rPr lang="en-US" dirty="0"/>
              <a:t>LAPGAN</a:t>
            </a:r>
            <a:r>
              <a:rPr lang="en-US" baseline="0" dirty="0"/>
              <a:t> next to it</a:t>
            </a:r>
          </a:p>
          <a:p>
            <a:r>
              <a:rPr lang="en-US" baseline="0" dirty="0"/>
              <a:t>6 classes from LSUN</a:t>
            </a:r>
          </a:p>
          <a:p>
            <a:r>
              <a:rPr lang="en-US" baseline="0" dirty="0"/>
              <a:t>Yellow circled images are closest real examples [to show it’s not just generating training data]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0918-989A-B147-B126-A98AEDAA35F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79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columns</a:t>
            </a:r>
            <a:r>
              <a:rPr lang="en-US" baseline="0" dirty="0"/>
              <a:t> are different draws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0918-989A-B147-B126-A98AEDAA35F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26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Adversarial is sharper</a:t>
            </a:r>
          </a:p>
          <a:p>
            <a:r>
              <a:rPr lang="en-US" dirty="0"/>
              <a:t>What’s the architecture here? Generative model receives current frame as input (vs. random vector)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0918-989A-B147-B126-A98AEDAA35F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39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Generative model receives</a:t>
            </a:r>
            <a:r>
              <a:rPr lang="en-US" baseline="0" dirty="0"/>
              <a:t> low res image as input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0918-989A-B147-B126-A98AEDAA35F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14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A870-23E7-4BB2-B592-D23B14985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63524-31F6-4FE1-A4D2-18AA99C5C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8472E-9C5C-4C10-B0AA-D2808AF8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D8A79-BAA9-4048-9033-1442D7AF9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9D9C0-35F3-4FCD-9B7E-9DEFAA4A9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8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DD04C-5D81-47A0-919B-67212C72C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9B0C4-C2E9-4B4A-88CA-8D277DAFF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5AAE8-F21E-402D-92B9-395AB42F0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4A791-D328-47C8-A782-1AAED351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B77DF-AC0B-4A50-8F2C-6BEB1FED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56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3A294-4C57-490E-8029-2402B1B8A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85D07-2419-4B88-8617-7D334105F5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72E21-562C-4408-A154-16BA9F9A8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BCA09-605F-4257-98FB-2A074A84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6C08B-3046-4CFB-B766-0C64E68C3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4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2193727" y="312539"/>
            <a:ext cx="7804547" cy="1518047"/>
          </a:xfrm>
          <a:prstGeom prst="rect">
            <a:avLst/>
          </a:prstGeom>
        </p:spPr>
        <p:txBody>
          <a:bodyPr lIns="71437" tIns="71437" rIns="71437" bIns="71437"/>
          <a:lstStyle>
            <a:lvl1pPr defTabSz="410749">
              <a:defRPr sz="56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2193727" y="1830586"/>
            <a:ext cx="7804547" cy="4420196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308668" indent="-308668" defTabSz="410749">
              <a:spcBef>
                <a:spcPts val="2950"/>
              </a:spcBef>
              <a:buSzPct val="75000"/>
              <a:defRPr sz="2500">
                <a:latin typeface="+mn-lt"/>
                <a:ea typeface="+mn-ea"/>
                <a:cs typeface="+mn-cs"/>
                <a:sym typeface="Helvetica Light"/>
              </a:defRPr>
            </a:lvl1pPr>
            <a:lvl2pPr marL="530910" indent="-308668" defTabSz="410749">
              <a:spcBef>
                <a:spcPts val="2950"/>
              </a:spcBef>
              <a:buSzPct val="75000"/>
              <a:buChar char="•"/>
              <a:defRPr sz="2500">
                <a:latin typeface="+mn-lt"/>
                <a:ea typeface="+mn-ea"/>
                <a:cs typeface="+mn-cs"/>
                <a:sym typeface="Helvetica Light"/>
              </a:defRPr>
            </a:lvl2pPr>
            <a:lvl3pPr marL="753151" indent="-308668" defTabSz="410749">
              <a:spcBef>
                <a:spcPts val="2950"/>
              </a:spcBef>
              <a:buSzPct val="75000"/>
              <a:defRPr sz="2500">
                <a:latin typeface="+mn-lt"/>
                <a:ea typeface="+mn-ea"/>
                <a:cs typeface="+mn-cs"/>
                <a:sym typeface="Helvetica Light"/>
              </a:defRPr>
            </a:lvl3pPr>
            <a:lvl4pPr marL="975392" indent="-308668" defTabSz="410749">
              <a:spcBef>
                <a:spcPts val="2950"/>
              </a:spcBef>
              <a:buSzPct val="75000"/>
              <a:buChar char="•"/>
              <a:defRPr sz="2500">
                <a:latin typeface="+mn-lt"/>
                <a:ea typeface="+mn-ea"/>
                <a:cs typeface="+mn-cs"/>
                <a:sym typeface="Helvetica Light"/>
              </a:defRPr>
            </a:lvl4pPr>
            <a:lvl5pPr marL="1197633" indent="-308668" defTabSz="410749">
              <a:spcBef>
                <a:spcPts val="2950"/>
              </a:spcBef>
              <a:buSzPct val="75000"/>
              <a:buChar char="•"/>
              <a:defRPr sz="25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xfrm>
            <a:off x="5967907" y="6505277"/>
            <a:ext cx="247257" cy="255588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410749">
              <a:defRPr sz="12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145508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BCB63-469F-4E83-B52C-7B9E27965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27A55-05B0-4435-B784-CBA4AE4C8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5D725-EA3E-4901-937B-CC5F775B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6F222-0821-4FA1-A5F9-5A3757846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AF8E5-67E7-4C10-888F-8BC95FEF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29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15C82-7DF7-482E-A788-0D33447B1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22118-48A9-4976-A449-9CCF4D79E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D9760-A228-4C64-B5AA-566E58B6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ECE25-F90A-4E17-A081-9D51C565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6E287-D3A3-4B47-A5FB-C4F78AE4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E81E-8090-465C-9CA1-B5D7CF9ED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8FEB6-6084-4E60-BBE3-E15DD936C5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B5E07-21E9-489B-A9DF-B35DCB3C2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7AB52-E321-4F5C-9B54-BAFB4327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AEA4F-5C6B-484D-B63D-37D1AC7B1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41C92-41E3-40B9-9D04-9C409D1D8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10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F96B-9CD1-43BD-8268-447E74AAB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2178D-06E4-47A0-8A4C-EA684082B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0B0AD-188A-4813-9475-859B27FBF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3E0C9-9709-4194-B188-F69EF374E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A8E83-8953-4B22-A903-BBAB675DD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1B61A-DCDC-4415-AB4B-DDF4372AC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FC0EE-0566-41F5-BE49-DD7EA4B6B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51374-8AF7-411B-8C28-DB6A7AD26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57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98DA-77B7-4DEC-9386-579DB7EE0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43E7DF-90C9-40AF-9211-5BBF7EBAD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072D0-DBB2-438D-AA4E-881D702FD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1C510-22DF-4BB0-B6A0-3AA90906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97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1EE70A-7EDB-4A81-9007-1C358A11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CA989-10EC-4376-8E19-1133A5FE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DE85-FA5C-43E3-9F93-A498361B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4C856-BE16-4966-9938-6CA0C3407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9245B-574F-4FC4-A5F5-72BF2173C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E8AE8-D87E-485C-9944-5A67CA936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81962-32C0-4B35-9905-F274F75E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8051F-4BC2-4EFE-9007-31DD5EE9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6B813-0DDB-4CFE-B086-2941F4E56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5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4779-6C29-4517-B02A-64F1B878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9A5CD3-BC07-4A09-BDB9-B1A130737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CEB0-FB95-47BB-BB82-097981E56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749DE-2847-4910-B0E1-1C1B6F3BA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397D3-34D9-4231-AD95-0350481ED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D3232-FD12-43F2-A69D-543A90906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8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3735D8-1B4F-46C8-9643-D31C22AE8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CF468-B16F-4F64-BF51-EAB4B3F60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2F759-7DFC-442D-A378-41E12CCCD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5D228-6AF7-4F6D-A098-7BCA48A5EDAF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1D31C-E8C5-4A47-8922-1ECD9AAD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8948F-44B7-47CE-964A-E3AF36BDD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2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7" Type="http://schemas.openxmlformats.org/officeDocument/2006/relationships/image" Target="../media/image24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gif"/><Relationship Id="rId5" Type="http://schemas.openxmlformats.org/officeDocument/2006/relationships/image" Target="../media/image22.gif"/><Relationship Id="rId4" Type="http://schemas.openxmlformats.org/officeDocument/2006/relationships/image" Target="../media/image21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55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15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Relationship Id="rId14" Type="http://schemas.openxmlformats.org/officeDocument/2006/relationships/image" Target="../media/image56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../media/image50.png"/><Relationship Id="rId3" Type="http://schemas.openxmlformats.org/officeDocument/2006/relationships/image" Target="../media/image57.png"/><Relationship Id="rId7" Type="http://schemas.openxmlformats.org/officeDocument/2006/relationships/image" Target="../media/image60.jpg"/><Relationship Id="rId12" Type="http://schemas.openxmlformats.org/officeDocument/2006/relationships/image" Target="../media/image49.png"/><Relationship Id="rId17" Type="http://schemas.openxmlformats.org/officeDocument/2006/relationships/image" Target="../media/image54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53.png"/><Relationship Id="rId29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11" Type="http://schemas.openxmlformats.org/officeDocument/2006/relationships/image" Target="../media/image48.png"/><Relationship Id="rId5" Type="http://schemas.openxmlformats.org/officeDocument/2006/relationships/image" Target="../media/image610.png"/><Relationship Id="rId15" Type="http://schemas.openxmlformats.org/officeDocument/2006/relationships/image" Target="../media/image52.png"/><Relationship Id="rId10" Type="http://schemas.openxmlformats.org/officeDocument/2006/relationships/image" Target="../media/image47.png"/><Relationship Id="rId31" Type="http://schemas.openxmlformats.org/officeDocument/2006/relationships/image" Target="../media/image56.png"/><Relationship Id="rId4" Type="http://schemas.openxmlformats.org/officeDocument/2006/relationships/image" Target="../media/image58.png"/><Relationship Id="rId9" Type="http://schemas.openxmlformats.org/officeDocument/2006/relationships/image" Target="../media/image46.png"/><Relationship Id="rId14" Type="http://schemas.openxmlformats.org/officeDocument/2006/relationships/image" Target="../media/image51.png"/><Relationship Id="rId30" Type="http://schemas.openxmlformats.org/officeDocument/2006/relationships/image" Target="../media/image55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0.png"/><Relationship Id="rId18" Type="http://schemas.openxmlformats.org/officeDocument/2006/relationships/image" Target="../media/image51.png"/><Relationship Id="rId3" Type="http://schemas.openxmlformats.org/officeDocument/2006/relationships/image" Target="../media/image48.png"/><Relationship Id="rId21" Type="http://schemas.openxmlformats.org/officeDocument/2006/relationships/image" Target="../media/image54.png"/><Relationship Id="rId7" Type="http://schemas.openxmlformats.org/officeDocument/2006/relationships/image" Target="../media/image65.png"/><Relationship Id="rId12" Type="http://schemas.openxmlformats.org/officeDocument/2006/relationships/image" Target="../media/image69.jpg"/><Relationship Id="rId17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49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jpg"/><Relationship Id="rId11" Type="http://schemas.openxmlformats.org/officeDocument/2006/relationships/image" Target="../media/image68.jpg"/><Relationship Id="rId24" Type="http://schemas.openxmlformats.org/officeDocument/2006/relationships/image" Target="../media/image56.png"/><Relationship Id="rId5" Type="http://schemas.openxmlformats.org/officeDocument/2006/relationships/image" Target="../media/image62.jpg"/><Relationship Id="rId15" Type="http://schemas.openxmlformats.org/officeDocument/2006/relationships/image" Target="../media/image47.png"/><Relationship Id="rId23" Type="http://schemas.openxmlformats.org/officeDocument/2006/relationships/image" Target="../media/image55.png"/><Relationship Id="rId10" Type="http://schemas.openxmlformats.org/officeDocument/2006/relationships/image" Target="../media/image60.jpg"/><Relationship Id="rId19" Type="http://schemas.openxmlformats.org/officeDocument/2006/relationships/image" Target="../media/image52.png"/><Relationship Id="rId4" Type="http://schemas.openxmlformats.org/officeDocument/2006/relationships/image" Target="../media/image61.jpg"/><Relationship Id="rId9" Type="http://schemas.openxmlformats.org/officeDocument/2006/relationships/image" Target="../media/image67.png"/><Relationship Id="rId14" Type="http://schemas.openxmlformats.org/officeDocument/2006/relationships/image" Target="../media/image46.png"/><Relationship Id="rId22" Type="http://schemas.openxmlformats.org/officeDocument/2006/relationships/image" Target="../media/image15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1.jpeg"/><Relationship Id="rId7" Type="http://schemas.openxmlformats.org/officeDocument/2006/relationships/image" Target="NUL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59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2.jpeg"/><Relationship Id="rId7" Type="http://schemas.openxmlformats.org/officeDocument/2006/relationships/image" Target="NUL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1.jpe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2.jpeg"/><Relationship Id="rId7" Type="http://schemas.openxmlformats.org/officeDocument/2006/relationships/image" Target="NUL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1.jpeg"/><Relationship Id="rId9" Type="http://schemas.openxmlformats.org/officeDocument/2006/relationships/image" Target="../media/image6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4.jpeg"/><Relationship Id="rId5" Type="http://schemas.openxmlformats.org/officeDocument/2006/relationships/image" Target="../media/image73.jpeg"/><Relationship Id="rId4" Type="http://schemas.openxmlformats.org/officeDocument/2006/relationships/image" Target="../media/image71.jpe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6.jpg"/><Relationship Id="rId18" Type="http://schemas.openxmlformats.org/officeDocument/2006/relationships/image" Target="../media/image67.png"/><Relationship Id="rId3" Type="http://schemas.openxmlformats.org/officeDocument/2006/relationships/image" Target="../media/image48.png"/><Relationship Id="rId7" Type="http://schemas.openxmlformats.org/officeDocument/2006/relationships/image" Target="../media/image69.jpg"/><Relationship Id="rId12" Type="http://schemas.openxmlformats.org/officeDocument/2006/relationships/image" Target="../media/image62.jpg"/><Relationship Id="rId17" Type="http://schemas.openxmlformats.org/officeDocument/2006/relationships/image" Target="../media/image86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jpg"/><Relationship Id="rId11" Type="http://schemas.openxmlformats.org/officeDocument/2006/relationships/image" Target="../media/image75.jpg"/><Relationship Id="rId5" Type="http://schemas.openxmlformats.org/officeDocument/2006/relationships/image" Target="../media/image66.png"/><Relationship Id="rId15" Type="http://schemas.openxmlformats.org/officeDocument/2006/relationships/image" Target="../media/image78.png"/><Relationship Id="rId10" Type="http://schemas.openxmlformats.org/officeDocument/2006/relationships/image" Target="../media/image73.jpeg"/><Relationship Id="rId4" Type="http://schemas.openxmlformats.org/officeDocument/2006/relationships/image" Target="../media/image65.png"/><Relationship Id="rId9" Type="http://schemas.openxmlformats.org/officeDocument/2006/relationships/image" Target="../media/image80.png"/><Relationship Id="rId14" Type="http://schemas.openxmlformats.org/officeDocument/2006/relationships/image" Target="../media/image77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8" Type="http://schemas.openxmlformats.org/officeDocument/2006/relationships/image" Target="../media/image76.jpg"/><Relationship Id="rId3" Type="http://schemas.openxmlformats.org/officeDocument/2006/relationships/image" Target="../media/image77.png"/><Relationship Id="rId7" Type="http://schemas.openxmlformats.org/officeDocument/2006/relationships/image" Target="../media/image65.png"/><Relationship Id="rId17" Type="http://schemas.openxmlformats.org/officeDocument/2006/relationships/image" Target="../media/image62.jp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75.jpg"/><Relationship Id="rId20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70.png"/><Relationship Id="rId5" Type="http://schemas.openxmlformats.org/officeDocument/2006/relationships/image" Target="../media/image79.png"/><Relationship Id="rId15" Type="http://schemas.openxmlformats.org/officeDocument/2006/relationships/image" Target="../media/image73.jpeg"/><Relationship Id="rId10" Type="http://schemas.openxmlformats.org/officeDocument/2006/relationships/image" Target="../media/image69.jpg"/><Relationship Id="rId19" Type="http://schemas.openxmlformats.org/officeDocument/2006/relationships/image" Target="../media/image86.png"/><Relationship Id="rId4" Type="http://schemas.openxmlformats.org/officeDocument/2006/relationships/image" Target="../media/image78.png"/><Relationship Id="rId9" Type="http://schemas.openxmlformats.org/officeDocument/2006/relationships/image" Target="../media/image68.jpg"/><Relationship Id="rId14" Type="http://schemas.openxmlformats.org/officeDocument/2006/relationships/image" Target="../media/image80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7.png"/><Relationship Id="rId18" Type="http://schemas.openxmlformats.org/officeDocument/2006/relationships/image" Target="../media/image102.png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92.png"/><Relationship Id="rId12" Type="http://schemas.openxmlformats.org/officeDocument/2006/relationships/image" Target="../media/image84.png"/><Relationship Id="rId17" Type="http://schemas.openxmlformats.org/officeDocument/2006/relationships/image" Target="../media/image89.png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88.png"/><Relationship Id="rId1" Type="http://schemas.openxmlformats.org/officeDocument/2006/relationships/tags" Target="../tags/tag1.xml"/><Relationship Id="rId6" Type="http://schemas.openxmlformats.org/officeDocument/2006/relationships/image" Target="../media/image91.png"/><Relationship Id="rId11" Type="http://schemas.openxmlformats.org/officeDocument/2006/relationships/image" Target="../media/image83.png"/><Relationship Id="rId5" Type="http://schemas.openxmlformats.org/officeDocument/2006/relationships/image" Target="../media/image81.jpeg"/><Relationship Id="rId15" Type="http://schemas.openxmlformats.org/officeDocument/2006/relationships/image" Target="../media/image87.png"/><Relationship Id="rId10" Type="http://schemas.openxmlformats.org/officeDocument/2006/relationships/image" Target="../media/image77.png"/><Relationship Id="rId4" Type="http://schemas.openxmlformats.org/officeDocument/2006/relationships/image" Target="../media/image80.jpeg"/><Relationship Id="rId9" Type="http://schemas.openxmlformats.org/officeDocument/2006/relationships/image" Target="../media/image82.png"/><Relationship Id="rId14" Type="http://schemas.openxmlformats.org/officeDocument/2006/relationships/image" Target="../media/image85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7.png"/><Relationship Id="rId18" Type="http://schemas.openxmlformats.org/officeDocument/2006/relationships/image" Target="../media/image72.jpeg"/><Relationship Id="rId3" Type="http://schemas.openxmlformats.org/officeDocument/2006/relationships/notesSlide" Target="../notesSlides/notesSlide21.xml"/><Relationship Id="rId21" Type="http://schemas.openxmlformats.org/officeDocument/2006/relationships/image" Target="../media/image74.jpeg"/><Relationship Id="rId7" Type="http://schemas.openxmlformats.org/officeDocument/2006/relationships/image" Target="../media/image92.png"/><Relationship Id="rId12" Type="http://schemas.openxmlformats.org/officeDocument/2006/relationships/image" Target="../media/image84.png"/><Relationship Id="rId17" Type="http://schemas.openxmlformats.org/officeDocument/2006/relationships/image" Target="../media/image89.png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88.png"/><Relationship Id="rId20" Type="http://schemas.openxmlformats.org/officeDocument/2006/relationships/image" Target="../media/image73.jpeg"/><Relationship Id="rId1" Type="http://schemas.openxmlformats.org/officeDocument/2006/relationships/tags" Target="../tags/tag2.xml"/><Relationship Id="rId6" Type="http://schemas.openxmlformats.org/officeDocument/2006/relationships/image" Target="../media/image91.png"/><Relationship Id="rId11" Type="http://schemas.openxmlformats.org/officeDocument/2006/relationships/image" Target="../media/image83.png"/><Relationship Id="rId5" Type="http://schemas.openxmlformats.org/officeDocument/2006/relationships/image" Target="../media/image81.jpeg"/><Relationship Id="rId15" Type="http://schemas.openxmlformats.org/officeDocument/2006/relationships/image" Target="../media/image87.png"/><Relationship Id="rId10" Type="http://schemas.openxmlformats.org/officeDocument/2006/relationships/image" Target="../media/image77.png"/><Relationship Id="rId19" Type="http://schemas.openxmlformats.org/officeDocument/2006/relationships/image" Target="../media/image71.jpeg"/><Relationship Id="rId4" Type="http://schemas.openxmlformats.org/officeDocument/2006/relationships/image" Target="../media/image80.jpeg"/><Relationship Id="rId9" Type="http://schemas.openxmlformats.org/officeDocument/2006/relationships/image" Target="../media/image82.png"/><Relationship Id="rId14" Type="http://schemas.openxmlformats.org/officeDocument/2006/relationships/image" Target="../media/image85.png"/><Relationship Id="rId22" Type="http://schemas.openxmlformats.org/officeDocument/2006/relationships/image" Target="../media/image102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77.png"/><Relationship Id="rId18" Type="http://schemas.openxmlformats.org/officeDocument/2006/relationships/image" Target="../media/image87.png"/><Relationship Id="rId26" Type="http://schemas.openxmlformats.org/officeDocument/2006/relationships/image" Target="../media/image102.png"/><Relationship Id="rId3" Type="http://schemas.openxmlformats.org/officeDocument/2006/relationships/image" Target="../media/image80.jpeg"/><Relationship Id="rId21" Type="http://schemas.openxmlformats.org/officeDocument/2006/relationships/image" Target="../media/image109.png"/><Relationship Id="rId7" Type="http://schemas.openxmlformats.org/officeDocument/2006/relationships/image" Target="../media/image91.png"/><Relationship Id="rId12" Type="http://schemas.openxmlformats.org/officeDocument/2006/relationships/image" Target="../media/image107.png"/><Relationship Id="rId17" Type="http://schemas.openxmlformats.org/officeDocument/2006/relationships/image" Target="../media/image82.png"/><Relationship Id="rId25" Type="http://schemas.openxmlformats.org/officeDocument/2006/relationships/image" Target="../media/image96.pn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85.png"/><Relationship Id="rId20" Type="http://schemas.openxmlformats.org/officeDocument/2006/relationships/image" Target="../media/image9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1.jpeg"/><Relationship Id="rId11" Type="http://schemas.openxmlformats.org/officeDocument/2006/relationships/image" Target="../media/image106.png"/><Relationship Id="rId24" Type="http://schemas.openxmlformats.org/officeDocument/2006/relationships/image" Target="../media/image95.png"/><Relationship Id="rId5" Type="http://schemas.openxmlformats.org/officeDocument/2006/relationships/image" Target="../media/image90.jpeg"/><Relationship Id="rId15" Type="http://schemas.openxmlformats.org/officeDocument/2006/relationships/image" Target="../media/image84.png"/><Relationship Id="rId23" Type="http://schemas.openxmlformats.org/officeDocument/2006/relationships/image" Target="../media/image89.png"/><Relationship Id="rId10" Type="http://schemas.openxmlformats.org/officeDocument/2006/relationships/image" Target="../media/image105.png"/><Relationship Id="rId19" Type="http://schemas.openxmlformats.org/officeDocument/2006/relationships/image" Target="../media/image94.png"/><Relationship Id="rId4" Type="http://schemas.openxmlformats.org/officeDocument/2006/relationships/image" Target="../media/image81.jpeg"/><Relationship Id="rId9" Type="http://schemas.openxmlformats.org/officeDocument/2006/relationships/image" Target="../media/image93.png"/><Relationship Id="rId14" Type="http://schemas.openxmlformats.org/officeDocument/2006/relationships/image" Target="../media/image83.png"/><Relationship Id="rId22" Type="http://schemas.openxmlformats.org/officeDocument/2006/relationships/image" Target="../media/image88.png"/><Relationship Id="rId27" Type="http://schemas.openxmlformats.org/officeDocument/2006/relationships/image" Target="../media/image10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7" Type="http://schemas.openxmlformats.org/officeDocument/2006/relationships/image" Target="../media/image10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0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7" Type="http://schemas.openxmlformats.org/officeDocument/2006/relationships/image" Target="../media/image1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2.png"/><Relationship Id="rId5" Type="http://schemas.openxmlformats.org/officeDocument/2006/relationships/image" Target="../media/image111.png"/><Relationship Id="rId4" Type="http://schemas.openxmlformats.org/officeDocument/2006/relationships/image" Target="../media/image1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5.jpg"/><Relationship Id="rId5" Type="http://schemas.openxmlformats.org/officeDocument/2006/relationships/image" Target="../media/image114.jpg"/><Relationship Id="rId4" Type="http://schemas.openxmlformats.org/officeDocument/2006/relationships/image" Target="../media/image11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jpeg"/><Relationship Id="rId7" Type="http://schemas.openxmlformats.org/officeDocument/2006/relationships/image" Target="../media/image12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3.jpg"/><Relationship Id="rId5" Type="http://schemas.openxmlformats.org/officeDocument/2006/relationships/image" Target="../media/image122.jpg"/><Relationship Id="rId4" Type="http://schemas.openxmlformats.org/officeDocument/2006/relationships/image" Target="../media/image121.jp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jpeg"/><Relationship Id="rId13" Type="http://schemas.openxmlformats.org/officeDocument/2006/relationships/image" Target="../media/image136.jpg"/><Relationship Id="rId18" Type="http://schemas.openxmlformats.org/officeDocument/2006/relationships/image" Target="../media/image141.jpeg"/><Relationship Id="rId3" Type="http://schemas.openxmlformats.org/officeDocument/2006/relationships/image" Target="../media/image126.jpeg"/><Relationship Id="rId21" Type="http://schemas.openxmlformats.org/officeDocument/2006/relationships/image" Target="../media/image144.jpeg"/><Relationship Id="rId7" Type="http://schemas.openxmlformats.org/officeDocument/2006/relationships/image" Target="../media/image130.jpeg"/><Relationship Id="rId12" Type="http://schemas.openxmlformats.org/officeDocument/2006/relationships/image" Target="../media/image135.jpeg"/><Relationship Id="rId17" Type="http://schemas.openxmlformats.org/officeDocument/2006/relationships/image" Target="../media/image140.jpg"/><Relationship Id="rId2" Type="http://schemas.openxmlformats.org/officeDocument/2006/relationships/image" Target="../media/image125.jpg"/><Relationship Id="rId16" Type="http://schemas.openxmlformats.org/officeDocument/2006/relationships/image" Target="../media/image139.jpeg"/><Relationship Id="rId20" Type="http://schemas.openxmlformats.org/officeDocument/2006/relationships/image" Target="../media/image14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jpeg"/><Relationship Id="rId11" Type="http://schemas.openxmlformats.org/officeDocument/2006/relationships/image" Target="../media/image134.jpeg"/><Relationship Id="rId5" Type="http://schemas.openxmlformats.org/officeDocument/2006/relationships/image" Target="../media/image128.jpg"/><Relationship Id="rId15" Type="http://schemas.openxmlformats.org/officeDocument/2006/relationships/image" Target="../media/image138.jpeg"/><Relationship Id="rId10" Type="http://schemas.openxmlformats.org/officeDocument/2006/relationships/image" Target="../media/image133.jpeg"/><Relationship Id="rId19" Type="http://schemas.openxmlformats.org/officeDocument/2006/relationships/image" Target="../media/image142.jpeg"/><Relationship Id="rId4" Type="http://schemas.openxmlformats.org/officeDocument/2006/relationships/image" Target="../media/image127.jpeg"/><Relationship Id="rId9" Type="http://schemas.openxmlformats.org/officeDocument/2006/relationships/image" Target="../media/image132.jpg"/><Relationship Id="rId14" Type="http://schemas.openxmlformats.org/officeDocument/2006/relationships/image" Target="../media/image137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6.png"/><Relationship Id="rId4" Type="http://schemas.openxmlformats.org/officeDocument/2006/relationships/image" Target="../media/image14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png"/><Relationship Id="rId5" Type="http://schemas.openxmlformats.org/officeDocument/2006/relationships/image" Target="../media/image151.png"/><Relationship Id="rId4" Type="http://schemas.openxmlformats.org/officeDocument/2006/relationships/image" Target="../media/image149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jpeg"/><Relationship Id="rId3" Type="http://schemas.openxmlformats.org/officeDocument/2006/relationships/image" Target="../media/image153.png"/><Relationship Id="rId7" Type="http://schemas.openxmlformats.org/officeDocument/2006/relationships/image" Target="../media/image15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10" Type="http://schemas.openxmlformats.org/officeDocument/2006/relationships/image" Target="../media/image160.jpeg"/><Relationship Id="rId4" Type="http://schemas.openxmlformats.org/officeDocument/2006/relationships/image" Target="../media/image154.png"/><Relationship Id="rId9" Type="http://schemas.openxmlformats.org/officeDocument/2006/relationships/image" Target="../media/image159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3.png"/><Relationship Id="rId4" Type="http://schemas.openxmlformats.org/officeDocument/2006/relationships/image" Target="../media/image16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6.jpg"/><Relationship Id="rId4" Type="http://schemas.openxmlformats.org/officeDocument/2006/relationships/image" Target="../media/image16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3.png"/><Relationship Id="rId13" Type="http://schemas.openxmlformats.org/officeDocument/2006/relationships/image" Target="../media/image177.jpeg"/><Relationship Id="rId3" Type="http://schemas.openxmlformats.org/officeDocument/2006/relationships/image" Target="../media/image168.png"/><Relationship Id="rId7" Type="http://schemas.openxmlformats.org/officeDocument/2006/relationships/image" Target="../media/image172.jpeg"/><Relationship Id="rId12" Type="http://schemas.openxmlformats.org/officeDocument/2006/relationships/image" Target="../media/image176.jpg"/><Relationship Id="rId17" Type="http://schemas.openxmlformats.org/officeDocument/2006/relationships/image" Target="../media/image180.png"/><Relationship Id="rId2" Type="http://schemas.openxmlformats.org/officeDocument/2006/relationships/image" Target="../media/image167.jpeg"/><Relationship Id="rId16" Type="http://schemas.openxmlformats.org/officeDocument/2006/relationships/image" Target="../media/image179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1.png"/><Relationship Id="rId11" Type="http://schemas.openxmlformats.org/officeDocument/2006/relationships/image" Target="../media/image175.jpeg"/><Relationship Id="rId5" Type="http://schemas.openxmlformats.org/officeDocument/2006/relationships/image" Target="../media/image170.jpeg"/><Relationship Id="rId15" Type="http://schemas.openxmlformats.org/officeDocument/2006/relationships/image" Target="../media/image190.png"/><Relationship Id="rId10" Type="http://schemas.openxmlformats.org/officeDocument/2006/relationships/image" Target="../media/image174.jpeg"/><Relationship Id="rId4" Type="http://schemas.openxmlformats.org/officeDocument/2006/relationships/image" Target="../media/image169.jpeg"/><Relationship Id="rId9" Type="http://schemas.openxmlformats.org/officeDocument/2006/relationships/image" Target="../media/image184.png"/><Relationship Id="rId14" Type="http://schemas.openxmlformats.org/officeDocument/2006/relationships/image" Target="../media/image178.jp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7" Type="http://schemas.openxmlformats.org/officeDocument/2006/relationships/image" Target="../media/image18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6.png"/><Relationship Id="rId5" Type="http://schemas.openxmlformats.org/officeDocument/2006/relationships/image" Target="../media/image185.png"/><Relationship Id="rId4" Type="http://schemas.openxmlformats.org/officeDocument/2006/relationships/image" Target="../media/image18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8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3.jpeg"/><Relationship Id="rId4" Type="http://schemas.openxmlformats.org/officeDocument/2006/relationships/image" Target="../media/image192.jpeg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0.png"/><Relationship Id="rId3" Type="http://schemas.openxmlformats.org/officeDocument/2006/relationships/image" Target="../media/image194.png"/><Relationship Id="rId7" Type="http://schemas.openxmlformats.org/officeDocument/2006/relationships/image" Target="../media/image19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7.png"/><Relationship Id="rId5" Type="http://schemas.openxmlformats.org/officeDocument/2006/relationships/image" Target="../media/image196.png"/><Relationship Id="rId4" Type="http://schemas.openxmlformats.org/officeDocument/2006/relationships/image" Target="../media/image19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tif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tif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tiff"/><Relationship Id="rId7" Type="http://schemas.openxmlformats.org/officeDocument/2006/relationships/image" Target="../media/image208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7.jpg"/><Relationship Id="rId5" Type="http://schemas.openxmlformats.org/officeDocument/2006/relationships/image" Target="../media/image206.jpg"/><Relationship Id="rId4" Type="http://schemas.openxmlformats.org/officeDocument/2006/relationships/image" Target="../media/image205.jp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81000"/>
            <a:ext cx="7772400" cy="22098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Networks.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Cycle GAN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Shape 2">
            <a:extLst>
              <a:ext uri="{FF2B5EF4-FFF2-40B4-BE49-F238E27FC236}">
                <a16:creationId xmlns:a16="http://schemas.microsoft.com/office/drawing/2014/main" id="{05C74D2A-764A-3F9A-5D5A-B4060D86CD9D}"/>
              </a:ext>
            </a:extLst>
          </p:cNvPr>
          <p:cNvSpPr txBox="1"/>
          <p:nvPr/>
        </p:nvSpPr>
        <p:spPr>
          <a:xfrm>
            <a:off x="1560179" y="2979089"/>
            <a:ext cx="9392523" cy="34979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 		Bogdan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Alexe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      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r>
              <a:rPr lang="en-US" sz="1800" spc="-1" dirty="0">
                <a:uFill>
                  <a:solidFill>
                    <a:srgbClr val="FFFFFF"/>
                  </a:solidFill>
                </a:uFill>
              </a:rPr>
              <a:t>	          </a:t>
            </a:r>
            <a:r>
              <a:rPr lang="en-US" sz="1800" spc="-1" dirty="0" err="1">
                <a:uFill>
                  <a:solidFill>
                    <a:srgbClr val="FFFFFF"/>
                  </a:solidFill>
                </a:uFill>
              </a:rPr>
              <a:t>bogdan.alexe@fmi.unibuc.ro</a:t>
            </a:r>
            <a:r>
              <a:rPr lang="en-US" sz="1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		</a:t>
            </a:r>
          </a:p>
          <a:p>
            <a:pPr algn="ctr">
              <a:spcBef>
                <a:spcPts val="799"/>
              </a:spcBef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  <p:extLst>
      <p:ext uri="{BB962C8B-B14F-4D97-AF65-F5344CB8AC3E}">
        <p14:creationId xmlns:p14="http://schemas.microsoft.com/office/powerpoint/2010/main" val="2919364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How to make it generate different samples each time it is run?</a:t>
                </a:r>
              </a:p>
              <a:p>
                <a:pPr lvl="1"/>
                <a:r>
                  <a:rPr lang="en-US" dirty="0"/>
                  <a:t>input to model is noise</a:t>
                </a:r>
              </a:p>
              <a:p>
                <a:r>
                  <a:rPr lang="en-US" dirty="0"/>
                  <a:t>Generative model as a neural network</a:t>
                </a:r>
              </a:p>
              <a:p>
                <a:pPr lvl="1"/>
                <a:r>
                  <a:rPr lang="en-US" dirty="0"/>
                  <a:t>computes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𝒙</m:t>
                    </m:r>
                    <m:r>
                      <a:rPr lang="en-US" b="1" i="1" smtClean="0">
                        <a:latin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 charset="0"/>
                      </a:rPr>
                      <m:t>𝑮</m:t>
                    </m:r>
                    <m:r>
                      <a:rPr lang="en-US" b="1" i="1" smtClean="0">
                        <a:latin typeface="Cambria Math" charset="0"/>
                      </a:rPr>
                      <m:t>(</m:t>
                    </m:r>
                    <m:r>
                      <a:rPr lang="en-US" b="1" i="1" smtClean="0">
                        <a:latin typeface="Cambria Math" charset="0"/>
                      </a:rPr>
                      <m:t>𝒛</m:t>
                    </m:r>
                    <m:r>
                      <a:rPr lang="en-US" b="1" i="1" smtClean="0">
                        <a:latin typeface="Cambria Math" charset="0"/>
                      </a:rPr>
                      <m:t>|</m:t>
                    </m:r>
                    <m:r>
                      <a:rPr lang="en-US" b="1" i="1" smtClean="0">
                        <a:latin typeface="Cambria Math" charset="0"/>
                      </a:rPr>
                      <m:t>𝜽</m:t>
                    </m:r>
                    <m:r>
                      <a:rPr lang="en-US" b="1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differentiable</a:t>
                </a:r>
              </a:p>
              <a:p>
                <a:pPr lvl="1"/>
                <a:r>
                  <a:rPr lang="en-US" dirty="0"/>
                  <a:t>does not have to be invertible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𝒛</m:t>
                    </m:r>
                    <m:r>
                      <a:rPr lang="en-US" b="1" i="1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typically has very high dimensionality (higher than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𝒙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4" t="-1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10058401" y="3126186"/>
            <a:ext cx="1650852" cy="2192758"/>
            <a:chOff x="1079157" y="2168678"/>
            <a:chExt cx="2511706" cy="3336194"/>
          </a:xfrm>
        </p:grpSpPr>
        <p:grpSp>
          <p:nvGrpSpPr>
            <p:cNvPr id="5" name="Group 4"/>
            <p:cNvGrpSpPr/>
            <p:nvPr/>
          </p:nvGrpSpPr>
          <p:grpSpPr>
            <a:xfrm>
              <a:off x="1079157" y="2168678"/>
              <a:ext cx="2511706" cy="1796884"/>
              <a:chOff x="1192193" y="3107797"/>
              <a:chExt cx="2511706" cy="1796884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192193" y="3107797"/>
                <a:ext cx="2511706" cy="1175589"/>
              </a:xfrm>
              <a:prstGeom prst="rect">
                <a:avLst/>
              </a:prstGeom>
              <a:noFill/>
              <a:ln w="25400">
                <a:solidFill>
                  <a:srgbClr val="27D5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27D5F0"/>
                    </a:solidFill>
                  </a:rPr>
                  <a:t>Generative</a:t>
                </a:r>
                <a:br>
                  <a:rPr lang="en-US" sz="2000" b="1" dirty="0">
                    <a:solidFill>
                      <a:srgbClr val="27D5F0"/>
                    </a:solidFill>
                  </a:rPr>
                </a:br>
                <a:r>
                  <a:rPr lang="en-US" sz="2000" b="1" dirty="0">
                    <a:solidFill>
                      <a:srgbClr val="27D5F0"/>
                    </a:solidFill>
                  </a:rPr>
                  <a:t>Model</a:t>
                </a:r>
              </a:p>
            </p:txBody>
          </p:sp>
          <p:cxnSp>
            <p:nvCxnSpPr>
              <p:cNvPr id="8" name="Straight Arrow Connector 7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23295" y="4081442"/>
              <a:ext cx="1423430" cy="1423430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10058401" y="2352388"/>
            <a:ext cx="1650852" cy="789358"/>
            <a:chOff x="10058401" y="1703799"/>
            <a:chExt cx="1650852" cy="78935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/>
                <p:cNvSpPr/>
                <p:nvPr/>
              </p:nvSpPr>
              <p:spPr>
                <a:xfrm>
                  <a:off x="10058401" y="1703799"/>
                  <a:ext cx="1650852" cy="38100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noise (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27D5F0"/>
                          </a:solidFill>
                          <a:latin typeface="Cambria Math" charset="0"/>
                        </a:rPr>
                        <m:t>𝒛</m:t>
                      </m:r>
                    </m:oMath>
                  </a14:m>
                  <a:r>
                    <a:rPr lang="en-US" sz="2000" b="1" dirty="0">
                      <a:solidFill>
                        <a:srgbClr val="27D5F0"/>
                      </a:solidFill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9" name="Rectangle 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58401" y="1703799"/>
                  <a:ext cx="1650852" cy="38100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9524" b="-30159"/>
                  </a:stretch>
                </a:blipFill>
                <a:ln w="25400"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" name="Straight Arrow Connector 9"/>
            <p:cNvCxnSpPr/>
            <p:nvPr/>
          </p:nvCxnSpPr>
          <p:spPr>
            <a:xfrm>
              <a:off x="10883827" y="2084803"/>
              <a:ext cx="0" cy="408354"/>
            </a:xfrm>
            <a:prstGeom prst="straightConnector1">
              <a:avLst/>
            </a:prstGeom>
            <a:ln w="25400">
              <a:solidFill>
                <a:srgbClr val="27D5F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251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Discriminative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Think of it as a critic</a:t>
                </a:r>
              </a:p>
              <a:p>
                <a:pPr lvl="1"/>
                <a:r>
                  <a:rPr lang="en-US" dirty="0"/>
                  <a:t>a good critic can tell real from fake</a:t>
                </a:r>
              </a:p>
              <a:p>
                <a:r>
                  <a:rPr lang="en-US" dirty="0"/>
                  <a:t>Discriminative model as a neural net</a:t>
                </a:r>
              </a:p>
              <a:p>
                <a:pPr lvl="1"/>
                <a:r>
                  <a:rPr lang="en-US" dirty="0"/>
                  <a:t>differentiable</a:t>
                </a:r>
              </a:p>
              <a:p>
                <a:pPr lvl="1"/>
                <a:r>
                  <a:rPr lang="en-US" dirty="0"/>
                  <a:t>computes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𝑫</m:t>
                    </m:r>
                    <m:r>
                      <a:rPr lang="en-US" b="1" i="1" smtClean="0">
                        <a:latin typeface="Cambria Math" charset="0"/>
                      </a:rPr>
                      <m:t>(</m:t>
                    </m:r>
                    <m:r>
                      <a:rPr lang="en-US" b="1" i="1" smtClean="0">
                        <a:latin typeface="Cambria Math" charset="0"/>
                      </a:rPr>
                      <m:t>𝒙</m:t>
                    </m:r>
                    <m:r>
                      <a:rPr lang="en-US" b="1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, with value 1 if real, 0 if fake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4" t="-1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10064789" y="1311118"/>
            <a:ext cx="1735913" cy="2462485"/>
            <a:chOff x="8089558" y="725558"/>
            <a:chExt cx="2611394" cy="3704402"/>
          </a:xfrm>
        </p:grpSpPr>
        <p:sp>
          <p:nvSpPr>
            <p:cNvPr id="5" name="Rectangle 4"/>
            <p:cNvSpPr/>
            <p:nvPr/>
          </p:nvSpPr>
          <p:spPr>
            <a:xfrm>
              <a:off x="8089558" y="2168678"/>
              <a:ext cx="2611394" cy="1464208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5" y="3632886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5123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Procedure: Basic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4" y="1690688"/>
            <a:ext cx="7650517" cy="4435478"/>
          </a:xfrm>
        </p:spPr>
        <p:txBody>
          <a:bodyPr>
            <a:normAutofit/>
          </a:bodyPr>
          <a:lstStyle/>
          <a:p>
            <a:r>
              <a:rPr lang="en-US" dirty="0"/>
              <a:t>G tries to fool D</a:t>
            </a:r>
          </a:p>
          <a:p>
            <a:r>
              <a:rPr lang="en-US" dirty="0"/>
              <a:t>D tries not to be fooled</a:t>
            </a:r>
          </a:p>
          <a:p>
            <a:r>
              <a:rPr lang="en-US" dirty="0"/>
              <a:t>Models are trained simultaneously</a:t>
            </a:r>
          </a:p>
          <a:p>
            <a:pPr lvl="1"/>
            <a:r>
              <a:rPr lang="en-US" dirty="0"/>
              <a:t>As G gets better, D has a more challenging task</a:t>
            </a:r>
          </a:p>
          <a:p>
            <a:pPr lvl="1"/>
            <a:r>
              <a:rPr lang="en-US" dirty="0"/>
              <a:t>As D gets better, G has a more challenging task</a:t>
            </a:r>
          </a:p>
          <a:p>
            <a:r>
              <a:rPr lang="en-US" dirty="0"/>
              <a:t>Ultimately, we don’t care about the D</a:t>
            </a:r>
          </a:p>
          <a:p>
            <a:pPr lvl="1"/>
            <a:r>
              <a:rPr lang="en-US" dirty="0"/>
              <a:t>Its role is to force G to work harder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9187258" y="490619"/>
            <a:ext cx="1923097" cy="2231555"/>
            <a:chOff x="7789972" y="725558"/>
            <a:chExt cx="3248349" cy="3769374"/>
          </a:xfrm>
        </p:grpSpPr>
        <p:sp>
          <p:nvSpPr>
            <p:cNvPr id="5" name="Rectangle 4"/>
            <p:cNvSpPr/>
            <p:nvPr/>
          </p:nvSpPr>
          <p:spPr>
            <a:xfrm>
              <a:off x="7789972" y="2233651"/>
              <a:ext cx="3248349" cy="1464207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4" y="3697858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 rot="10800000">
            <a:off x="10313099" y="3402340"/>
            <a:ext cx="1650852" cy="2966556"/>
            <a:chOff x="10058401" y="1703799"/>
            <a:chExt cx="1650852" cy="2966556"/>
          </a:xfrm>
        </p:grpSpPr>
        <p:grpSp>
          <p:nvGrpSpPr>
            <p:cNvPr id="9" name="Group 8"/>
            <p:cNvGrpSpPr/>
            <p:nvPr/>
          </p:nvGrpSpPr>
          <p:grpSpPr>
            <a:xfrm>
              <a:off x="10058401" y="2477597"/>
              <a:ext cx="1650852" cy="2192758"/>
              <a:chOff x="1079157" y="2168678"/>
              <a:chExt cx="2511706" cy="333619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079157" y="2168678"/>
                <a:ext cx="2511706" cy="1796884"/>
                <a:chOff x="1192193" y="3107797"/>
                <a:chExt cx="2511706" cy="1796884"/>
              </a:xfrm>
            </p:grpSpPr>
            <p:sp>
              <p:nvSpPr>
                <p:cNvPr id="12" name="Rectangle 11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0800000">
                <a:off x="1623295" y="4081443"/>
                <a:ext cx="1423430" cy="1423429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10058401" y="1703799"/>
              <a:ext cx="1650852" cy="789358"/>
              <a:chOff x="10058401" y="1703799"/>
              <a:chExt cx="1650852" cy="7893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ctangle 14"/>
                  <p:cNvSpPr/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noise (</a:t>
                    </a:r>
                    <a14:m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27D5F0"/>
                            </a:solidFill>
                            <a:latin typeface="Cambria Math" charset="0"/>
                          </a:rPr>
                          <m:t>𝒛</m:t>
                        </m:r>
                      </m:oMath>
                    </a14:m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5" name="Rectangle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t="-9524" b="-30159"/>
                    </a:stretch>
                  </a:blipFill>
                  <a:ln w="254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" name="Straight Arrow Connector 15"/>
              <p:cNvCxnSpPr/>
              <p:nvPr/>
            </p:nvCxnSpPr>
            <p:spPr>
              <a:xfrm>
                <a:off x="10883827" y="2084803"/>
                <a:ext cx="0" cy="408354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/>
          <p:cNvGrpSpPr/>
          <p:nvPr/>
        </p:nvGrpSpPr>
        <p:grpSpPr>
          <a:xfrm rot="10800000">
            <a:off x="8158919" y="3398824"/>
            <a:ext cx="1741467" cy="2196274"/>
            <a:chOff x="3819074" y="2168678"/>
            <a:chExt cx="2511706" cy="3167670"/>
          </a:xfrm>
        </p:grpSpPr>
        <p:grpSp>
          <p:nvGrpSpPr>
            <p:cNvPr id="20" name="Group 19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23" name="Rectangle 22"/>
              <p:cNvSpPr/>
              <p:nvPr/>
            </p:nvSpPr>
            <p:spPr>
              <a:xfrm rot="10800000">
                <a:off x="1192193" y="3107797"/>
                <a:ext cx="2511706" cy="1114420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4404827" y="3996145"/>
              <a:ext cx="1340203" cy="1340203"/>
            </a:xfrm>
            <a:prstGeom prst="rect">
              <a:avLst/>
            </a:prstGeom>
          </p:spPr>
        </p:pic>
      </p:grpSp>
      <p:sp>
        <p:nvSpPr>
          <p:cNvPr id="25" name="Oval 24"/>
          <p:cNvSpPr/>
          <p:nvPr/>
        </p:nvSpPr>
        <p:spPr>
          <a:xfrm>
            <a:off x="10084475" y="2637156"/>
            <a:ext cx="98854" cy="98854"/>
          </a:xfrm>
          <a:prstGeom prst="ellipse">
            <a:avLst/>
          </a:prstGeom>
          <a:solidFill>
            <a:srgbClr val="A09D00"/>
          </a:solidFill>
          <a:ln w="25400">
            <a:solidFill>
              <a:srgbClr val="A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659257" y="2637156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10115851" y="2651670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676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Loss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4" y="1690688"/>
                <a:ext cx="8014714" cy="443547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Loss function for D</a:t>
                </a:r>
              </a:p>
              <a:p>
                <a:pPr lvl="1"/>
                <a:r>
                  <a:rPr lang="en-US" dirty="0"/>
                  <a:t>maximize the likelihood that model says ‘real’ to samples from the world and ‘fake’ to generated samples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</m:sub>
                    </m:sSub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den>
                    </m:f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𝔼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𝒙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~</m:t>
                        </m:r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𝐰𝐨𝐫𝐥𝐝</m:t>
                        </m:r>
                      </m:sub>
                    </m:sSub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𝐥𝐧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𝑫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</m:d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den>
                    </m:f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𝔼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𝒛</m:t>
                        </m:r>
                      </m:sub>
                    </m:sSub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𝐥𝐧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d>
                      <m:dPr>
                        <m:ctrlPr>
                          <a:rPr lang="mr-IN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  <m:d>
                          <m:dPr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𝒛</m:t>
                            </m:r>
                          </m:e>
                        </m:d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What should the loss function be for G?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</m:sub>
                    </m:sSub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But because first term doesn’t matter for G (why?)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</m:sub>
                    </m:sSub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den>
                    </m:f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𝔼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𝒛</m:t>
                        </m:r>
                      </m:sub>
                    </m:sSub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𝐥𝐧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d>
                      <m:dPr>
                        <m:ctrlPr>
                          <a:rPr lang="mr-IN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𝒛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Known as a </a:t>
                </a:r>
                <a:r>
                  <a:rPr lang="en-US" dirty="0">
                    <a:solidFill>
                      <a:schemeClr val="accent3">
                        <a:lumMod val="75000"/>
                      </a:schemeClr>
                    </a:solidFill>
                  </a:rPr>
                  <a:t>minimax procedure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6404" y="1690688"/>
                <a:ext cx="8014714" cy="4435478"/>
              </a:xfrm>
              <a:blipFill>
                <a:blip r:embed="rId3"/>
                <a:stretch>
                  <a:fillRect l="-1426" t="-2279" r="-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9187258" y="490619"/>
            <a:ext cx="1923097" cy="2231555"/>
            <a:chOff x="7789972" y="725558"/>
            <a:chExt cx="3248349" cy="3769374"/>
          </a:xfrm>
        </p:grpSpPr>
        <p:sp>
          <p:nvSpPr>
            <p:cNvPr id="5" name="Rectangle 4"/>
            <p:cNvSpPr/>
            <p:nvPr/>
          </p:nvSpPr>
          <p:spPr>
            <a:xfrm>
              <a:off x="7789972" y="2233651"/>
              <a:ext cx="3248349" cy="1464207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4" y="3697858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 rot="10800000">
            <a:off x="10313099" y="3402340"/>
            <a:ext cx="1650852" cy="2966556"/>
            <a:chOff x="10058401" y="1703799"/>
            <a:chExt cx="1650852" cy="2966556"/>
          </a:xfrm>
        </p:grpSpPr>
        <p:grpSp>
          <p:nvGrpSpPr>
            <p:cNvPr id="9" name="Group 8"/>
            <p:cNvGrpSpPr/>
            <p:nvPr/>
          </p:nvGrpSpPr>
          <p:grpSpPr>
            <a:xfrm>
              <a:off x="10058401" y="2477597"/>
              <a:ext cx="1650852" cy="2192758"/>
              <a:chOff x="1079157" y="2168678"/>
              <a:chExt cx="2511706" cy="333619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079157" y="2168678"/>
                <a:ext cx="2511706" cy="1796884"/>
                <a:chOff x="1192193" y="3107797"/>
                <a:chExt cx="2511706" cy="1796884"/>
              </a:xfrm>
            </p:grpSpPr>
            <p:sp>
              <p:nvSpPr>
                <p:cNvPr id="12" name="Rectangle 11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1623295" y="4081443"/>
                <a:ext cx="1423430" cy="1423429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10058401" y="1703799"/>
              <a:ext cx="1650852" cy="789358"/>
              <a:chOff x="10058401" y="1703799"/>
              <a:chExt cx="1650852" cy="7893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ctangle 14"/>
                  <p:cNvSpPr/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noise (</a:t>
                    </a:r>
                    <a14:m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27D5F0"/>
                            </a:solidFill>
                            <a:latin typeface="Cambria Math" charset="0"/>
                          </a:rPr>
                          <m:t>𝒛</m:t>
                        </m:r>
                      </m:oMath>
                    </a14:m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5" name="Rectangle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t="-9524" b="-30159"/>
                    </a:stretch>
                  </a:blipFill>
                  <a:ln w="254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" name="Straight Arrow Connector 15"/>
              <p:cNvCxnSpPr/>
              <p:nvPr/>
            </p:nvCxnSpPr>
            <p:spPr>
              <a:xfrm>
                <a:off x="10883827" y="2084803"/>
                <a:ext cx="0" cy="408354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/>
          <p:cNvGrpSpPr/>
          <p:nvPr/>
        </p:nvGrpSpPr>
        <p:grpSpPr>
          <a:xfrm rot="10800000">
            <a:off x="8158919" y="3398824"/>
            <a:ext cx="1741467" cy="2196274"/>
            <a:chOff x="3819074" y="2168678"/>
            <a:chExt cx="2511706" cy="3167670"/>
          </a:xfrm>
        </p:grpSpPr>
        <p:grpSp>
          <p:nvGrpSpPr>
            <p:cNvPr id="20" name="Group 19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23" name="Rectangle 22"/>
              <p:cNvSpPr/>
              <p:nvPr/>
            </p:nvSpPr>
            <p:spPr>
              <a:xfrm rot="10800000">
                <a:off x="1192193" y="3107797"/>
                <a:ext cx="2511706" cy="1114420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>
              <a:off x="4404827" y="3996145"/>
              <a:ext cx="1340203" cy="1340203"/>
            </a:xfrm>
            <a:prstGeom prst="rect">
              <a:avLst/>
            </a:prstGeom>
          </p:spPr>
        </p:pic>
      </p:grpSp>
      <p:sp>
        <p:nvSpPr>
          <p:cNvPr id="25" name="Oval 24"/>
          <p:cNvSpPr/>
          <p:nvPr/>
        </p:nvSpPr>
        <p:spPr>
          <a:xfrm>
            <a:off x="10084475" y="2637156"/>
            <a:ext cx="98854" cy="98854"/>
          </a:xfrm>
          <a:prstGeom prst="ellipse">
            <a:avLst/>
          </a:prstGeom>
          <a:solidFill>
            <a:srgbClr val="A09D00"/>
          </a:solidFill>
          <a:ln w="25400">
            <a:solidFill>
              <a:srgbClr val="A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659257" y="2637156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10115851" y="2651670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988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Procedure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5" y="1584251"/>
                <a:ext cx="7091676" cy="516640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Train both models simultaneously via stochastic gradient descent using mini-batches consisting of</a:t>
                </a:r>
              </a:p>
              <a:p>
                <a:pPr lvl="1"/>
                <a:r>
                  <a:rPr lang="en-US" dirty="0"/>
                  <a:t>some generated samples</a:t>
                </a:r>
              </a:p>
              <a:p>
                <a:pPr lvl="1"/>
                <a:r>
                  <a:rPr lang="en-US" dirty="0"/>
                  <a:t>some real-world samples</a:t>
                </a:r>
              </a:p>
              <a:p>
                <a:r>
                  <a:rPr lang="en-US" dirty="0"/>
                  <a:t>Training of D is straightforward</a:t>
                </a:r>
              </a:p>
              <a:p>
                <a:r>
                  <a:rPr lang="en-US" dirty="0"/>
                  <a:t>Error for G comes via back-propagation through D</a:t>
                </a:r>
              </a:p>
              <a:p>
                <a:pPr lvl="1"/>
                <a:r>
                  <a:rPr lang="en-US" dirty="0"/>
                  <a:t>Two ways to think about training</a:t>
                </a:r>
              </a:p>
              <a:p>
                <a:pPr lvl="2"/>
                <a:r>
                  <a:rPr lang="en-US" dirty="0"/>
                  <a:t>(1) freeze D weights and propagate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</m:sub>
                    </m:sSub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through D to determine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𝑮</m:t>
                        </m:r>
                      </m:sub>
                    </m:sSub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/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𝒙</m:t>
                    </m:r>
                  </m:oMath>
                </a14:m>
                <a:endParaRPr lang="en-US" dirty="0">
                  <a:ea typeface="Cambria Math" charset="0"/>
                  <a:cs typeface="Cambria Math" charset="0"/>
                </a:endParaRPr>
              </a:p>
              <a:p>
                <a:pPr lvl="2"/>
                <a:r>
                  <a:rPr lang="en-US" dirty="0"/>
                  <a:t>(2) Compute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</m:sub>
                    </m:sSub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/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𝒙</m:t>
                    </m:r>
                  </m:oMath>
                </a14:m>
                <a:r>
                  <a:rPr lang="en-US" dirty="0"/>
                  <a:t> and then 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𝝏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𝓛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𝑮</m:t>
                            </m:r>
                          </m:sub>
                        </m:sSub>
                      </m:num>
                      <m:den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𝝏</m:t>
                        </m:r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den>
                    </m:f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𝓛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𝑫</m:t>
                        </m:r>
                      </m:sub>
                    </m:sSub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/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𝝏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𝒙</m:t>
                    </m:r>
                  </m:oMath>
                </a14:m>
                <a:endParaRPr lang="en-US" dirty="0"/>
              </a:p>
              <a:p>
                <a:r>
                  <a:rPr lang="en-US" dirty="0"/>
                  <a:t>D can be trained without altering G, and vice versa</a:t>
                </a:r>
              </a:p>
              <a:p>
                <a:pPr lvl="1"/>
                <a:r>
                  <a:rPr lang="en-US" dirty="0"/>
                  <a:t>May want multiple training epochs of just D so it can stay ahead</a:t>
                </a:r>
              </a:p>
              <a:p>
                <a:pPr lvl="1"/>
                <a:r>
                  <a:rPr lang="en-US" dirty="0"/>
                  <a:t>May want multiple training epochs of just G because it has a harder task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6405" y="1584251"/>
                <a:ext cx="7091676" cy="5166405"/>
              </a:xfrm>
              <a:blipFill>
                <a:blip r:embed="rId2"/>
                <a:stretch>
                  <a:fillRect l="-1252" t="-2941" r="-12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9187258" y="490619"/>
            <a:ext cx="1923097" cy="2231555"/>
            <a:chOff x="7789972" y="725558"/>
            <a:chExt cx="3248349" cy="3769374"/>
          </a:xfrm>
        </p:grpSpPr>
        <p:sp>
          <p:nvSpPr>
            <p:cNvPr id="5" name="Rectangle 4"/>
            <p:cNvSpPr/>
            <p:nvPr/>
          </p:nvSpPr>
          <p:spPr>
            <a:xfrm>
              <a:off x="7789972" y="2233651"/>
              <a:ext cx="3248349" cy="1464207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4" y="3697858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 rot="10800000">
            <a:off x="10313099" y="3402340"/>
            <a:ext cx="1650852" cy="2966556"/>
            <a:chOff x="10058401" y="1703799"/>
            <a:chExt cx="1650852" cy="2966556"/>
          </a:xfrm>
        </p:grpSpPr>
        <p:grpSp>
          <p:nvGrpSpPr>
            <p:cNvPr id="9" name="Group 8"/>
            <p:cNvGrpSpPr/>
            <p:nvPr/>
          </p:nvGrpSpPr>
          <p:grpSpPr>
            <a:xfrm>
              <a:off x="10058401" y="2477597"/>
              <a:ext cx="1650852" cy="2192758"/>
              <a:chOff x="1079157" y="2168678"/>
              <a:chExt cx="2511706" cy="333619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079157" y="2168678"/>
                <a:ext cx="2511706" cy="1796884"/>
                <a:chOff x="1192193" y="3107797"/>
                <a:chExt cx="2511706" cy="1796884"/>
              </a:xfrm>
            </p:grpSpPr>
            <p:sp>
              <p:nvSpPr>
                <p:cNvPr id="12" name="Rectangle 11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1623295" y="4081443"/>
                <a:ext cx="1423430" cy="1423429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10058401" y="1703799"/>
              <a:ext cx="1650852" cy="789358"/>
              <a:chOff x="10058401" y="1703799"/>
              <a:chExt cx="1650852" cy="7893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ctangle 14"/>
                  <p:cNvSpPr/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noise (</a:t>
                    </a:r>
                    <a14:m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27D5F0"/>
                            </a:solidFill>
                            <a:latin typeface="Cambria Math" charset="0"/>
                          </a:rPr>
                          <m:t>𝒛</m:t>
                        </m:r>
                      </m:oMath>
                    </a14:m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5" name="Rectangle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t="-9524" b="-30159"/>
                    </a:stretch>
                  </a:blipFill>
                  <a:ln w="254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" name="Straight Arrow Connector 15"/>
              <p:cNvCxnSpPr/>
              <p:nvPr/>
            </p:nvCxnSpPr>
            <p:spPr>
              <a:xfrm>
                <a:off x="10883827" y="2084803"/>
                <a:ext cx="0" cy="408354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/>
          <p:cNvGrpSpPr/>
          <p:nvPr/>
        </p:nvGrpSpPr>
        <p:grpSpPr>
          <a:xfrm rot="10800000">
            <a:off x="8158919" y="3398824"/>
            <a:ext cx="1741467" cy="2196274"/>
            <a:chOff x="3819074" y="2168678"/>
            <a:chExt cx="2511706" cy="3167670"/>
          </a:xfrm>
        </p:grpSpPr>
        <p:grpSp>
          <p:nvGrpSpPr>
            <p:cNvPr id="20" name="Group 19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23" name="Rectangle 22"/>
              <p:cNvSpPr/>
              <p:nvPr/>
            </p:nvSpPr>
            <p:spPr>
              <a:xfrm rot="10800000">
                <a:off x="1192193" y="3107797"/>
                <a:ext cx="2511706" cy="1114420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4404827" y="3996145"/>
              <a:ext cx="1340203" cy="1340203"/>
            </a:xfrm>
            <a:prstGeom prst="rect">
              <a:avLst/>
            </a:prstGeom>
          </p:spPr>
        </p:pic>
      </p:grpSp>
      <p:sp>
        <p:nvSpPr>
          <p:cNvPr id="25" name="Oval 24"/>
          <p:cNvSpPr/>
          <p:nvPr/>
        </p:nvSpPr>
        <p:spPr>
          <a:xfrm>
            <a:off x="10084475" y="2637156"/>
            <a:ext cx="98854" cy="98854"/>
          </a:xfrm>
          <a:prstGeom prst="ellipse">
            <a:avLst/>
          </a:prstGeom>
          <a:solidFill>
            <a:srgbClr val="A09D00"/>
          </a:solidFill>
          <a:ln w="25400">
            <a:solidFill>
              <a:srgbClr val="A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659257" y="2637156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10115851" y="2651670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92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5C8A03-51E9-A848-879E-25F2F3BE4A06}"/>
              </a:ext>
            </a:extLst>
          </p:cNvPr>
          <p:cNvSpPr txBox="1"/>
          <p:nvPr/>
        </p:nvSpPr>
        <p:spPr>
          <a:xfrm>
            <a:off x="1754106" y="340307"/>
            <a:ext cx="8683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Pseudo-code Implementation of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2D29C-DDDF-D34D-9608-67BF60E0C09E}"/>
              </a:ext>
            </a:extLst>
          </p:cNvPr>
          <p:cNvSpPr txBox="1"/>
          <p:nvPr/>
        </p:nvSpPr>
        <p:spPr>
          <a:xfrm>
            <a:off x="1425881" y="2123578"/>
            <a:ext cx="4547216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Input: z, image, (label)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Network: D, 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Loss: D, 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Optimizer: D, 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4A4877-B08D-C04D-8136-145746FF79E3}"/>
              </a:ext>
            </a:extLst>
          </p:cNvPr>
          <p:cNvSpPr txBox="1"/>
          <p:nvPr/>
        </p:nvSpPr>
        <p:spPr>
          <a:xfrm>
            <a:off x="6636978" y="2123578"/>
            <a:ext cx="4547216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Training: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epoch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for batch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Update D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Update G</a:t>
            </a:r>
          </a:p>
        </p:txBody>
      </p:sp>
    </p:spTree>
    <p:extLst>
      <p:ext uri="{BB962C8B-B14F-4D97-AF65-F5344CB8AC3E}">
        <p14:creationId xmlns:p14="http://schemas.microsoft.com/office/powerpoint/2010/main" val="4232192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8593"/>
            <a:ext cx="10515600" cy="86684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Discriminator Has a Straightforward Task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4" y="1637414"/>
                <a:ext cx="7419153" cy="1252812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dirty="0"/>
                  <a:t>D has learned when: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b="1" i="1" smtClean="0">
                          <a:latin typeface="Cambria Math" charset="0"/>
                        </a:rPr>
                        <m:t>𝑫</m:t>
                      </m:r>
                      <m:d>
                        <m:dPr>
                          <m:ctrlPr>
                            <a:rPr lang="en-US" sz="25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500" b="1" i="1" smtClean="0">
                              <a:latin typeface="Cambria Math" charset="0"/>
                            </a:rPr>
                            <m:t>𝒙</m:t>
                          </m:r>
                        </m:e>
                      </m:d>
                      <m:r>
                        <a:rPr lang="en-US" sz="2500" b="1" i="1" smtClean="0">
                          <a:latin typeface="Cambria Math" charset="0"/>
                        </a:rPr>
                        <m:t>=</m:t>
                      </m:r>
                      <m:r>
                        <a:rPr lang="en-US" sz="2500" b="1" i="1" smtClean="0">
                          <a:latin typeface="Cambria Math" charset="0"/>
                        </a:rPr>
                        <m:t>𝑷𝒓</m:t>
                      </m:r>
                      <m:d>
                        <m:dPr>
                          <m:ctrlPr>
                            <a:rPr lang="en-US" sz="25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500" b="1" i="0" smtClean="0">
                              <a:latin typeface="Cambria Math" charset="0"/>
                            </a:rPr>
                            <m:t>𝐫𝐞𝐚𝐥</m:t>
                          </m:r>
                        </m:e>
                        <m:e>
                          <m:r>
                            <a:rPr lang="en-US" sz="2500" b="1" i="1" smtClean="0">
                              <a:latin typeface="Cambria Math" charset="0"/>
                            </a:rPr>
                            <m:t>𝒙</m:t>
                          </m:r>
                        </m:e>
                      </m:d>
                      <m:r>
                        <a:rPr lang="en-US" sz="2500" b="1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25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500" b="1" i="1" smtClean="0">
                              <a:latin typeface="Cambria Math" charset="0"/>
                            </a:rPr>
                            <m:t>𝑷𝒓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𝒙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|</m:t>
                          </m:r>
                          <m:r>
                            <a:rPr lang="en-US" sz="2500" b="1" i="0" smtClean="0">
                              <a:latin typeface="Cambria Math" charset="0"/>
                            </a:rPr>
                            <m:t>𝐫𝐞𝐚𝐥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500" b="1" i="1" smtClean="0">
                              <a:latin typeface="Cambria Math" charset="0"/>
                            </a:rPr>
                            <m:t>𝑷𝒓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𝒙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|</m:t>
                          </m:r>
                          <m:r>
                            <a:rPr lang="en-US" sz="2500" b="1" i="0" smtClean="0">
                              <a:latin typeface="Cambria Math" charset="0"/>
                            </a:rPr>
                            <m:t>𝐫𝐞𝐚𝐥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)+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𝑷𝒓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𝒙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|</m:t>
                          </m:r>
                          <m:r>
                            <a:rPr lang="en-US" sz="2500" b="1" i="0" smtClean="0">
                              <a:latin typeface="Cambria Math" charset="0"/>
                            </a:rPr>
                            <m:t>𝐬𝐲𝐧𝐭𝐡𝐞𝐬𝐢𝐳𝐞𝐝</m:t>
                          </m:r>
                          <m:r>
                            <a:rPr lang="en-US" sz="2500" b="1" i="1" smtClean="0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5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6404" y="1637414"/>
                <a:ext cx="7419153" cy="1252812"/>
              </a:xfrm>
              <a:blipFill>
                <a:blip r:embed="rId2"/>
                <a:stretch>
                  <a:fillRect l="-1026" t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9187258" y="979723"/>
            <a:ext cx="1923097" cy="2231555"/>
            <a:chOff x="7789972" y="725558"/>
            <a:chExt cx="3248349" cy="3769374"/>
          </a:xfrm>
        </p:grpSpPr>
        <p:sp>
          <p:nvSpPr>
            <p:cNvPr id="5" name="Rectangle 4"/>
            <p:cNvSpPr/>
            <p:nvPr/>
          </p:nvSpPr>
          <p:spPr>
            <a:xfrm>
              <a:off x="7789972" y="2233651"/>
              <a:ext cx="3248349" cy="1464207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4" y="3697858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 rot="10800000">
            <a:off x="10313099" y="3891444"/>
            <a:ext cx="1650852" cy="2966556"/>
            <a:chOff x="10058401" y="1703799"/>
            <a:chExt cx="1650852" cy="2966556"/>
          </a:xfrm>
        </p:grpSpPr>
        <p:grpSp>
          <p:nvGrpSpPr>
            <p:cNvPr id="9" name="Group 8"/>
            <p:cNvGrpSpPr/>
            <p:nvPr/>
          </p:nvGrpSpPr>
          <p:grpSpPr>
            <a:xfrm>
              <a:off x="10058401" y="2477597"/>
              <a:ext cx="1650852" cy="2192758"/>
              <a:chOff x="1079157" y="2168678"/>
              <a:chExt cx="2511706" cy="333619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079157" y="2168678"/>
                <a:ext cx="2511706" cy="1796884"/>
                <a:chOff x="1192193" y="3107797"/>
                <a:chExt cx="2511706" cy="1796884"/>
              </a:xfrm>
            </p:grpSpPr>
            <p:sp>
              <p:nvSpPr>
                <p:cNvPr id="12" name="Rectangle 11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1623295" y="4081443"/>
                <a:ext cx="1423430" cy="1423429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10058401" y="1703799"/>
              <a:ext cx="1650852" cy="789358"/>
              <a:chOff x="10058401" y="1703799"/>
              <a:chExt cx="1650852" cy="7893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ctangle 14"/>
                  <p:cNvSpPr/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noise (</a:t>
                    </a:r>
                    <a14:m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27D5F0"/>
                            </a:solidFill>
                            <a:latin typeface="Cambria Math" charset="0"/>
                          </a:rPr>
                          <m:t>𝒛</m:t>
                        </m:r>
                      </m:oMath>
                    </a14:m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5" name="Rectangle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t="-9524" b="-30159"/>
                    </a:stretch>
                  </a:blipFill>
                  <a:ln w="254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" name="Straight Arrow Connector 15"/>
              <p:cNvCxnSpPr/>
              <p:nvPr/>
            </p:nvCxnSpPr>
            <p:spPr>
              <a:xfrm>
                <a:off x="10883827" y="2084803"/>
                <a:ext cx="0" cy="408354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/>
          <p:cNvGrpSpPr/>
          <p:nvPr/>
        </p:nvGrpSpPr>
        <p:grpSpPr>
          <a:xfrm rot="10800000">
            <a:off x="8158919" y="3887928"/>
            <a:ext cx="1741467" cy="2196274"/>
            <a:chOff x="3819074" y="2168678"/>
            <a:chExt cx="2511706" cy="3167670"/>
          </a:xfrm>
        </p:grpSpPr>
        <p:grpSp>
          <p:nvGrpSpPr>
            <p:cNvPr id="20" name="Group 19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23" name="Rectangle 22"/>
              <p:cNvSpPr/>
              <p:nvPr/>
            </p:nvSpPr>
            <p:spPr>
              <a:xfrm rot="10800000">
                <a:off x="1192193" y="3107797"/>
                <a:ext cx="2511706" cy="1114420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4404827" y="3996145"/>
              <a:ext cx="1340203" cy="1340203"/>
            </a:xfrm>
            <a:prstGeom prst="rect">
              <a:avLst/>
            </a:prstGeom>
          </p:spPr>
        </p:pic>
      </p:grpSp>
      <p:sp>
        <p:nvSpPr>
          <p:cNvPr id="25" name="Oval 24"/>
          <p:cNvSpPr/>
          <p:nvPr/>
        </p:nvSpPr>
        <p:spPr>
          <a:xfrm>
            <a:off x="10084475" y="3126260"/>
            <a:ext cx="98854" cy="98854"/>
          </a:xfrm>
          <a:prstGeom prst="ellipse">
            <a:avLst/>
          </a:prstGeom>
          <a:solidFill>
            <a:srgbClr val="A09D00"/>
          </a:solidFill>
          <a:ln w="25400">
            <a:solidFill>
              <a:srgbClr val="A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659257" y="3126260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10115851" y="3140774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2260" y="2890226"/>
            <a:ext cx="3086100" cy="40259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30388" y="3537373"/>
            <a:ext cx="1597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  <a:latin typeface="+mn-lt"/>
              </a:rPr>
              <a:t>discriminator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70811" y="2917216"/>
            <a:ext cx="59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n-lt"/>
              </a:rPr>
              <a:t>real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967362" y="3887928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9100"/>
                </a:solidFill>
                <a:latin typeface="+mn-lt"/>
              </a:rPr>
              <a:t>model</a:t>
            </a:r>
          </a:p>
        </p:txBody>
      </p:sp>
      <p:sp>
        <p:nvSpPr>
          <p:cNvPr id="33" name="TextBox 32"/>
          <p:cNvSpPr txBox="1"/>
          <p:nvPr/>
        </p:nvSpPr>
        <p:spPr>
          <a:xfrm rot="16200000">
            <a:off x="-823270" y="523905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4264939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760" y="308362"/>
            <a:ext cx="10726479" cy="86684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Three Reasons That It’s a Miracle GANs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5" y="1371603"/>
            <a:ext cx="7091676" cy="5379053"/>
          </a:xfrm>
        </p:spPr>
        <p:txBody>
          <a:bodyPr>
            <a:normAutofit/>
          </a:bodyPr>
          <a:lstStyle/>
          <a:p>
            <a:r>
              <a:rPr lang="en-US" dirty="0"/>
              <a:t>G has a reinforcement learning task</a:t>
            </a:r>
          </a:p>
          <a:p>
            <a:pPr lvl="1"/>
            <a:r>
              <a:rPr lang="en-US" dirty="0"/>
              <a:t>it knows when it does good (i.e., fools D) but it is not given a supervised signal</a:t>
            </a:r>
          </a:p>
          <a:p>
            <a:pPr lvl="1"/>
            <a:r>
              <a:rPr lang="en-US" dirty="0"/>
              <a:t>reinforcement learning is hard</a:t>
            </a:r>
          </a:p>
          <a:p>
            <a:pPr lvl="1"/>
            <a:r>
              <a:rPr lang="en-US" dirty="0"/>
              <a:t>backprop through D provides G with a supervised signal; the better D is, the better this signal will be</a:t>
            </a:r>
          </a:p>
          <a:p>
            <a:r>
              <a:rPr lang="en-US" dirty="0"/>
              <a:t>Can’t describe optimum via a single loss</a:t>
            </a:r>
          </a:p>
          <a:p>
            <a:pPr lvl="1"/>
            <a:r>
              <a:rPr lang="en-US" dirty="0"/>
              <a:t>Will there be an equilibrium?</a:t>
            </a:r>
          </a:p>
          <a:p>
            <a:r>
              <a:rPr lang="en-US" dirty="0"/>
              <a:t>D is rarely fooled</a:t>
            </a:r>
          </a:p>
          <a:p>
            <a:pPr lvl="1"/>
            <a:r>
              <a:rPr lang="en-US" dirty="0"/>
              <a:t>but G still learns because it gets a gradient telling it how to change in order to do better the next round.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9187258" y="979723"/>
            <a:ext cx="1923097" cy="2231555"/>
            <a:chOff x="7789972" y="725558"/>
            <a:chExt cx="3248349" cy="3769374"/>
          </a:xfrm>
        </p:grpSpPr>
        <p:sp>
          <p:nvSpPr>
            <p:cNvPr id="5" name="Rectangle 4"/>
            <p:cNvSpPr/>
            <p:nvPr/>
          </p:nvSpPr>
          <p:spPr>
            <a:xfrm>
              <a:off x="7789972" y="2233651"/>
              <a:ext cx="3248349" cy="1464207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9395254" y="3697858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8281296" y="725558"/>
              <a:ext cx="2265705" cy="6018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 rot="10800000">
            <a:off x="10313099" y="3891444"/>
            <a:ext cx="1650852" cy="2966556"/>
            <a:chOff x="10058401" y="1703799"/>
            <a:chExt cx="1650852" cy="2966556"/>
          </a:xfrm>
        </p:grpSpPr>
        <p:grpSp>
          <p:nvGrpSpPr>
            <p:cNvPr id="9" name="Group 8"/>
            <p:cNvGrpSpPr/>
            <p:nvPr/>
          </p:nvGrpSpPr>
          <p:grpSpPr>
            <a:xfrm>
              <a:off x="10058401" y="2477597"/>
              <a:ext cx="1650852" cy="2192758"/>
              <a:chOff x="1079157" y="2168678"/>
              <a:chExt cx="2511706" cy="333619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079157" y="2168678"/>
                <a:ext cx="2511706" cy="1796884"/>
                <a:chOff x="1192193" y="3107797"/>
                <a:chExt cx="2511706" cy="1796884"/>
              </a:xfrm>
            </p:grpSpPr>
            <p:sp>
              <p:nvSpPr>
                <p:cNvPr id="12" name="Rectangle 11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0800000">
                <a:off x="1623295" y="4081443"/>
                <a:ext cx="1423430" cy="1423429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10058401" y="1703799"/>
              <a:ext cx="1650852" cy="789358"/>
              <a:chOff x="10058401" y="1703799"/>
              <a:chExt cx="1650852" cy="7893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ctangle 14"/>
                  <p:cNvSpPr/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noise (</a:t>
                    </a:r>
                    <a14:m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27D5F0"/>
                            </a:solidFill>
                            <a:latin typeface="Cambria Math" charset="0"/>
                          </a:rPr>
                          <m:t>𝒛</m:t>
                        </m:r>
                      </m:oMath>
                    </a14:m>
                    <a:r>
                      <a:rPr lang="en-US" sz="2000" b="1" dirty="0">
                        <a:solidFill>
                          <a:srgbClr val="27D5F0"/>
                        </a:solidFill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5" name="Rectangle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0800000">
                    <a:off x="10058401" y="1703799"/>
                    <a:ext cx="1650852" cy="381004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t="-9524" b="-30159"/>
                    </a:stretch>
                  </a:blipFill>
                  <a:ln w="254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" name="Straight Arrow Connector 15"/>
              <p:cNvCxnSpPr/>
              <p:nvPr/>
            </p:nvCxnSpPr>
            <p:spPr>
              <a:xfrm>
                <a:off x="10883827" y="2084803"/>
                <a:ext cx="0" cy="408354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/>
          <p:cNvGrpSpPr/>
          <p:nvPr/>
        </p:nvGrpSpPr>
        <p:grpSpPr>
          <a:xfrm rot="10800000">
            <a:off x="8158919" y="3887928"/>
            <a:ext cx="1741467" cy="2196274"/>
            <a:chOff x="3819074" y="2168678"/>
            <a:chExt cx="2511706" cy="3167670"/>
          </a:xfrm>
        </p:grpSpPr>
        <p:grpSp>
          <p:nvGrpSpPr>
            <p:cNvPr id="20" name="Group 19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23" name="Rectangle 22"/>
              <p:cNvSpPr/>
              <p:nvPr/>
            </p:nvSpPr>
            <p:spPr>
              <a:xfrm rot="10800000">
                <a:off x="1192193" y="3107797"/>
                <a:ext cx="2511706" cy="1114420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4404827" y="3996145"/>
              <a:ext cx="1340203" cy="1340203"/>
            </a:xfrm>
            <a:prstGeom prst="rect">
              <a:avLst/>
            </a:prstGeom>
          </p:spPr>
        </p:pic>
      </p:grpSp>
      <p:sp>
        <p:nvSpPr>
          <p:cNvPr id="25" name="Oval 24"/>
          <p:cNvSpPr/>
          <p:nvPr/>
        </p:nvSpPr>
        <p:spPr>
          <a:xfrm>
            <a:off x="10084475" y="3126260"/>
            <a:ext cx="98854" cy="98854"/>
          </a:xfrm>
          <a:prstGeom prst="ellipse">
            <a:avLst/>
          </a:prstGeom>
          <a:solidFill>
            <a:srgbClr val="A09D00"/>
          </a:solidFill>
          <a:ln w="25400">
            <a:solidFill>
              <a:srgbClr val="A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659257" y="3126260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10115851" y="3140774"/>
            <a:ext cx="505797" cy="596654"/>
          </a:xfrm>
          <a:prstGeom prst="straightConnector1">
            <a:avLst/>
          </a:prstGeom>
          <a:ln w="25400">
            <a:solidFill>
              <a:srgbClr val="A09D00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62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Deconvolutional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GANs (DCGAN)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(Radford et al., 2015)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4" y="5192202"/>
            <a:ext cx="11176000" cy="933964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Batch normalization important here, apparently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173" y="1919854"/>
            <a:ext cx="7585654" cy="30182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791464" y="3052443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1458652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Deconvolutional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GANs (DCGAN)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(Radford et al., 2015)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-791464" y="3052443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93856" y="2039515"/>
            <a:ext cx="2088547" cy="4754562"/>
          </a:xfrm>
        </p:spPr>
        <p:txBody>
          <a:bodyPr>
            <a:normAutofit/>
          </a:bodyPr>
          <a:lstStyle/>
          <a:p>
            <a:r>
              <a:rPr lang="en-US" sz="2200" dirty="0"/>
              <a:t>Based on LSUN data set</a:t>
            </a:r>
          </a:p>
          <a:p>
            <a:pPr lvl="1"/>
            <a:r>
              <a:rPr lang="en-US" sz="2200" dirty="0"/>
              <a:t>10 scene categories</a:t>
            </a:r>
          </a:p>
          <a:p>
            <a:pPr lvl="1"/>
            <a:r>
              <a:rPr lang="en-US" sz="2200" dirty="0"/>
              <a:t>20 object categories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11" y="1690688"/>
            <a:ext cx="6313777" cy="50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4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umulative_gans.jpg">
            <a:extLst>
              <a:ext uri="{FF2B5EF4-FFF2-40B4-BE49-F238E27FC236}">
                <a16:creationId xmlns:a16="http://schemas.microsoft.com/office/drawing/2014/main" id="{757B52B2-0392-4083-BE6B-F83DDED6A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952" y="1134940"/>
            <a:ext cx="76200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EBE64E-755A-499C-B9F9-1C7EB6E561FB}"/>
              </a:ext>
            </a:extLst>
          </p:cNvPr>
          <p:cNvSpPr txBox="1"/>
          <p:nvPr/>
        </p:nvSpPr>
        <p:spPr>
          <a:xfrm>
            <a:off x="1597525" y="701814"/>
            <a:ext cx="8996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 (GAN)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623B65-342D-4A5D-9E7F-2F501E117011}"/>
              </a:ext>
            </a:extLst>
          </p:cNvPr>
          <p:cNvSpPr/>
          <p:nvPr/>
        </p:nvSpPr>
        <p:spPr>
          <a:xfrm>
            <a:off x="8995487" y="6581001"/>
            <a:ext cx="32694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https://github.com/hindupuravinash/the-gan-zoo</a:t>
            </a:r>
          </a:p>
        </p:txBody>
      </p:sp>
    </p:spTree>
    <p:extLst>
      <p:ext uri="{BB962C8B-B14F-4D97-AF65-F5344CB8AC3E}">
        <p14:creationId xmlns:p14="http://schemas.microsoft.com/office/powerpoint/2010/main" val="4218075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3172F5-CB61-4CAF-9D43-7B3AD70C4137}"/>
              </a:ext>
            </a:extLst>
          </p:cNvPr>
          <p:cNvSpPr txBox="1"/>
          <p:nvPr/>
        </p:nvSpPr>
        <p:spPr>
          <a:xfrm>
            <a:off x="1364480" y="211541"/>
            <a:ext cx="9463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Transposed Convolution (Deconvolution)</a:t>
            </a:r>
          </a:p>
        </p:txBody>
      </p:sp>
      <p:pic>
        <p:nvPicPr>
          <p:cNvPr id="4108" name="Picture 12" descr="https://github.com/vdumoulin/conv_arithmetic/raw/master/gif/no_padding_no_strides.gif">
            <a:extLst>
              <a:ext uri="{FF2B5EF4-FFF2-40B4-BE49-F238E27FC236}">
                <a16:creationId xmlns:a16="http://schemas.microsoft.com/office/drawing/2014/main" id="{07B648B5-7C02-41D3-B445-214F7B8B883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356" y="1111986"/>
            <a:ext cx="258432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s://github.com/vdumoulin/conv_arithmetic/raw/master/gif/no_padding_no_strides_transposed.gif">
            <a:extLst>
              <a:ext uri="{FF2B5EF4-FFF2-40B4-BE49-F238E27FC236}">
                <a16:creationId xmlns:a16="http://schemas.microsoft.com/office/drawing/2014/main" id="{0AFB31D3-26CB-4CBF-8640-268FADF6335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161" y="3745118"/>
            <a:ext cx="244471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https://github.com/vdumoulin/conv_arithmetic/raw/master/gif/no_padding_strides.gif">
            <a:extLst>
              <a:ext uri="{FF2B5EF4-FFF2-40B4-BE49-F238E27FC236}">
                <a16:creationId xmlns:a16="http://schemas.microsoft.com/office/drawing/2014/main" id="{00688AE5-D20A-40D2-B701-63B08B2B647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038" y="1111986"/>
            <a:ext cx="28003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https://github.com/vdumoulin/conv_arithmetic/raw/master/gif/no_padding_strides_transposed.gif">
            <a:extLst>
              <a:ext uri="{FF2B5EF4-FFF2-40B4-BE49-F238E27FC236}">
                <a16:creationId xmlns:a16="http://schemas.microsoft.com/office/drawing/2014/main" id="{42BEA79C-251F-49B5-B755-37CC02C3E86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572" y="3745118"/>
            <a:ext cx="24132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https://github.com/vdumoulin/conv_arithmetic/raw/master/gif/padding_strides.gif">
            <a:extLst>
              <a:ext uri="{FF2B5EF4-FFF2-40B4-BE49-F238E27FC236}">
                <a16:creationId xmlns:a16="http://schemas.microsoft.com/office/drawing/2014/main" id="{99A9ABDF-AFBB-4BBD-86D4-88FE024489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7187" y="1111986"/>
            <a:ext cx="2844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https://github.com/vdumoulin/conv_arithmetic/raw/master/gif/padding_strides_transposed.gif">
            <a:extLst>
              <a:ext uri="{FF2B5EF4-FFF2-40B4-BE49-F238E27FC236}">
                <a16:creationId xmlns:a16="http://schemas.microsoft.com/office/drawing/2014/main" id="{09822D1B-BDE1-4E58-96CA-29884EF290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546" y="3745118"/>
            <a:ext cx="24132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2DD597-BC34-4DD5-AED8-0C2FDED59D73}"/>
              </a:ext>
            </a:extLst>
          </p:cNvPr>
          <p:cNvSpPr txBox="1"/>
          <p:nvPr/>
        </p:nvSpPr>
        <p:spPr>
          <a:xfrm>
            <a:off x="525279" y="2252753"/>
            <a:ext cx="819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Conv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E5568-29CC-4B7D-8269-D4C6BDDA277C}"/>
              </a:ext>
            </a:extLst>
          </p:cNvPr>
          <p:cNvSpPr txBox="1"/>
          <p:nvPr/>
        </p:nvSpPr>
        <p:spPr>
          <a:xfrm>
            <a:off x="525279" y="4885885"/>
            <a:ext cx="1132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Deconv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E4C096-6F84-47C5-88F1-40A8934591CB}"/>
              </a:ext>
            </a:extLst>
          </p:cNvPr>
          <p:cNvSpPr txBox="1"/>
          <p:nvPr/>
        </p:nvSpPr>
        <p:spPr>
          <a:xfrm>
            <a:off x="1439586" y="3107654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C049A1-010A-4EE8-A169-7C5D34E9DB2A}"/>
              </a:ext>
            </a:extLst>
          </p:cNvPr>
          <p:cNvSpPr txBox="1"/>
          <p:nvPr/>
        </p:nvSpPr>
        <p:spPr>
          <a:xfrm>
            <a:off x="1400313" y="1529478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Output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DCDF74-E597-4598-AA6C-AB4E2070C129}"/>
              </a:ext>
            </a:extLst>
          </p:cNvPr>
          <p:cNvSpPr txBox="1"/>
          <p:nvPr/>
        </p:nvSpPr>
        <p:spPr>
          <a:xfrm>
            <a:off x="1384456" y="5529952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321E11-CA6C-4050-A93E-08E0325645D9}"/>
              </a:ext>
            </a:extLst>
          </p:cNvPr>
          <p:cNvSpPr txBox="1"/>
          <p:nvPr/>
        </p:nvSpPr>
        <p:spPr>
          <a:xfrm>
            <a:off x="1345183" y="3951776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9C63D4-44EA-4F38-9A8A-8E1228971102}"/>
              </a:ext>
            </a:extLst>
          </p:cNvPr>
          <p:cNvSpPr txBox="1"/>
          <p:nvPr/>
        </p:nvSpPr>
        <p:spPr>
          <a:xfrm>
            <a:off x="3654670" y="1375590"/>
            <a:ext cx="1236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Stride=1</a:t>
            </a:r>
          </a:p>
          <a:p>
            <a:r>
              <a:rPr lang="en-US" sz="2000" b="1" dirty="0"/>
              <a:t>Pad=Valid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952DF4-283F-4448-BDA4-7265C1A16D14}"/>
              </a:ext>
            </a:extLst>
          </p:cNvPr>
          <p:cNvSpPr txBox="1"/>
          <p:nvPr/>
        </p:nvSpPr>
        <p:spPr>
          <a:xfrm>
            <a:off x="6831144" y="1375590"/>
            <a:ext cx="1236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Stride=2</a:t>
            </a:r>
          </a:p>
          <a:p>
            <a:r>
              <a:rPr lang="en-US" sz="2000" b="1" dirty="0"/>
              <a:t>Pad=Valid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2B99C5-C50F-4A65-A70A-7EB0791B75B8}"/>
              </a:ext>
            </a:extLst>
          </p:cNvPr>
          <p:cNvSpPr txBox="1"/>
          <p:nvPr/>
        </p:nvSpPr>
        <p:spPr>
          <a:xfrm>
            <a:off x="10283037" y="1375590"/>
            <a:ext cx="12953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Stride=2</a:t>
            </a:r>
          </a:p>
          <a:p>
            <a:r>
              <a:rPr lang="en-US" sz="2000" b="1" dirty="0"/>
              <a:t>Pad=Same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1AE2BA-D70F-4E60-BBC2-200B35F2548B}"/>
              </a:ext>
            </a:extLst>
          </p:cNvPr>
          <p:cNvSpPr/>
          <p:nvPr/>
        </p:nvSpPr>
        <p:spPr>
          <a:xfrm>
            <a:off x="8943443" y="6506577"/>
            <a:ext cx="31634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https://github.com/vdumoulin/conv_arithmetic</a:t>
            </a:r>
          </a:p>
        </p:txBody>
      </p:sp>
    </p:spTree>
    <p:extLst>
      <p:ext uri="{BB962C8B-B14F-4D97-AF65-F5344CB8AC3E}">
        <p14:creationId xmlns:p14="http://schemas.microsoft.com/office/powerpoint/2010/main" val="161571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51E45D-1EE1-42FB-B417-C2F6A2869B7C}"/>
              </a:ext>
            </a:extLst>
          </p:cNvPr>
          <p:cNvSpPr txBox="1"/>
          <p:nvPr/>
        </p:nvSpPr>
        <p:spPr>
          <a:xfrm>
            <a:off x="3466113" y="268369"/>
            <a:ext cx="52597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ReLU vs. Leaky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Image result for leaky relu">
            <a:extLst>
              <a:ext uri="{FF2B5EF4-FFF2-40B4-BE49-F238E27FC236}">
                <a16:creationId xmlns:a16="http://schemas.microsoft.com/office/drawing/2014/main" id="{0B5CD52C-BB89-4D62-A752-65FA0E69A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068" y="2006365"/>
            <a:ext cx="8136467" cy="327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061713-304E-432A-85F4-35F4B4A150B7}"/>
              </a:ext>
            </a:extLst>
          </p:cNvPr>
          <p:cNvSpPr txBox="1"/>
          <p:nvPr/>
        </p:nvSpPr>
        <p:spPr>
          <a:xfrm>
            <a:off x="2718146" y="5417141"/>
            <a:ext cx="2509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Used in Generator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EE0DA-23F4-44EC-B32C-8765858AE87F}"/>
              </a:ext>
            </a:extLst>
          </p:cNvPr>
          <p:cNvSpPr txBox="1"/>
          <p:nvPr/>
        </p:nvSpPr>
        <p:spPr>
          <a:xfrm>
            <a:off x="6542731" y="5420080"/>
            <a:ext cx="2931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Used in Discriminator</a:t>
            </a:r>
          </a:p>
        </p:txBody>
      </p:sp>
    </p:spTree>
    <p:extLst>
      <p:ext uri="{BB962C8B-B14F-4D97-AF65-F5344CB8AC3E}">
        <p14:creationId xmlns:p14="http://schemas.microsoft.com/office/powerpoint/2010/main" val="35894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22A5-D4BB-4B9C-90B1-3EF20BC65603}"/>
              </a:ext>
            </a:extLst>
          </p:cNvPr>
          <p:cNvSpPr txBox="1"/>
          <p:nvPr/>
        </p:nvSpPr>
        <p:spPr>
          <a:xfrm>
            <a:off x="3109445" y="219690"/>
            <a:ext cx="59731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Batch Normalization (BN)</a:t>
            </a:r>
          </a:p>
        </p:txBody>
      </p:sp>
      <p:pic>
        <p:nvPicPr>
          <p:cNvPr id="6146" name="Picture 2" descr="Image result for batch normalization">
            <a:extLst>
              <a:ext uri="{FF2B5EF4-FFF2-40B4-BE49-F238E27FC236}">
                <a16:creationId xmlns:a16="http://schemas.microsoft.com/office/drawing/2014/main" id="{8CD31A7C-ADD7-42D0-B41B-43E072BD7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16" y="1832698"/>
            <a:ext cx="5803899" cy="418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A4D508-46BB-B547-A70B-EEC46C8EE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0"/>
          <a:stretch/>
        </p:blipFill>
        <p:spPr>
          <a:xfrm>
            <a:off x="7560730" y="3938717"/>
            <a:ext cx="3211843" cy="25237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05E403-C2B5-1846-BE8B-A82E7F21B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45"/>
          <a:stretch/>
        </p:blipFill>
        <p:spPr>
          <a:xfrm>
            <a:off x="7660941" y="1515891"/>
            <a:ext cx="3211843" cy="235509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67171C-D321-C842-B650-5FE943D5B841}"/>
              </a:ext>
            </a:extLst>
          </p:cNvPr>
          <p:cNvSpPr/>
          <p:nvPr/>
        </p:nvSpPr>
        <p:spPr>
          <a:xfrm>
            <a:off x="9584268" y="3977176"/>
            <a:ext cx="1140110" cy="2042620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F9F2F9-1E61-DB4A-A468-E3B2A7A2B513}"/>
              </a:ext>
            </a:extLst>
          </p:cNvPr>
          <p:cNvSpPr/>
          <p:nvPr/>
        </p:nvSpPr>
        <p:spPr>
          <a:xfrm>
            <a:off x="7957284" y="3977176"/>
            <a:ext cx="862869" cy="2017224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3D4ED2F-196F-794B-98D6-A96198ED9BD2}"/>
              </a:ext>
            </a:extLst>
          </p:cNvPr>
          <p:cNvSpPr/>
          <p:nvPr/>
        </p:nvSpPr>
        <p:spPr>
          <a:xfrm>
            <a:off x="7806268" y="4097867"/>
            <a:ext cx="3015717" cy="1896533"/>
          </a:xfrm>
          <a:custGeom>
            <a:avLst/>
            <a:gdLst>
              <a:gd name="connsiteX0" fmla="*/ 0 w 6112934"/>
              <a:gd name="connsiteY0" fmla="*/ 3092611 h 3119996"/>
              <a:gd name="connsiteX1" fmla="*/ 2641600 w 6112934"/>
              <a:gd name="connsiteY1" fmla="*/ 2737011 h 3119996"/>
              <a:gd name="connsiteX2" fmla="*/ 3759200 w 6112934"/>
              <a:gd name="connsiteY2" fmla="*/ 417144 h 3119996"/>
              <a:gd name="connsiteX3" fmla="*/ 6112934 w 6112934"/>
              <a:gd name="connsiteY3" fmla="*/ 10744 h 311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2934" h="3119996">
                <a:moveTo>
                  <a:pt x="0" y="3092611"/>
                </a:moveTo>
                <a:cubicBezTo>
                  <a:pt x="1007533" y="3137766"/>
                  <a:pt x="2015067" y="3182922"/>
                  <a:pt x="2641600" y="2737011"/>
                </a:cubicBezTo>
                <a:cubicBezTo>
                  <a:pt x="3268133" y="2291100"/>
                  <a:pt x="3180644" y="871522"/>
                  <a:pt x="3759200" y="417144"/>
                </a:cubicBezTo>
                <a:cubicBezTo>
                  <a:pt x="4337756" y="-37234"/>
                  <a:pt x="5225345" y="-13245"/>
                  <a:pt x="6112934" y="10744"/>
                </a:cubicBez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B6293C-F7A5-FD4B-B55D-09A3194EAD17}"/>
              </a:ext>
            </a:extLst>
          </p:cNvPr>
          <p:cNvSpPr/>
          <p:nvPr/>
        </p:nvSpPr>
        <p:spPr>
          <a:xfrm>
            <a:off x="9584271" y="1454128"/>
            <a:ext cx="1140110" cy="2042620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C6D945-6932-4246-982E-FAFF454417EB}"/>
              </a:ext>
            </a:extLst>
          </p:cNvPr>
          <p:cNvSpPr/>
          <p:nvPr/>
        </p:nvSpPr>
        <p:spPr>
          <a:xfrm>
            <a:off x="7957287" y="1454128"/>
            <a:ext cx="862869" cy="2017224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D31B60DF-E966-324D-8C03-7F2B77A02E2F}"/>
              </a:ext>
            </a:extLst>
          </p:cNvPr>
          <p:cNvSpPr/>
          <p:nvPr/>
        </p:nvSpPr>
        <p:spPr>
          <a:xfrm>
            <a:off x="7806271" y="1574819"/>
            <a:ext cx="3015717" cy="1896533"/>
          </a:xfrm>
          <a:custGeom>
            <a:avLst/>
            <a:gdLst>
              <a:gd name="connsiteX0" fmla="*/ 0 w 6112934"/>
              <a:gd name="connsiteY0" fmla="*/ 3092611 h 3119996"/>
              <a:gd name="connsiteX1" fmla="*/ 2641600 w 6112934"/>
              <a:gd name="connsiteY1" fmla="*/ 2737011 h 3119996"/>
              <a:gd name="connsiteX2" fmla="*/ 3759200 w 6112934"/>
              <a:gd name="connsiteY2" fmla="*/ 417144 h 3119996"/>
              <a:gd name="connsiteX3" fmla="*/ 6112934 w 6112934"/>
              <a:gd name="connsiteY3" fmla="*/ 10744 h 311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2934" h="3119996">
                <a:moveTo>
                  <a:pt x="0" y="3092611"/>
                </a:moveTo>
                <a:cubicBezTo>
                  <a:pt x="1007533" y="3137766"/>
                  <a:pt x="2015067" y="3182922"/>
                  <a:pt x="2641600" y="2737011"/>
                </a:cubicBezTo>
                <a:cubicBezTo>
                  <a:pt x="3268133" y="2291100"/>
                  <a:pt x="3180644" y="871522"/>
                  <a:pt x="3759200" y="417144"/>
                </a:cubicBezTo>
                <a:cubicBezTo>
                  <a:pt x="4337756" y="-37234"/>
                  <a:pt x="5225345" y="-13245"/>
                  <a:pt x="6112934" y="10744"/>
                </a:cubicBez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443880-9B82-644C-9D93-960501D66712}"/>
              </a:ext>
            </a:extLst>
          </p:cNvPr>
          <p:cNvSpPr txBox="1"/>
          <p:nvPr/>
        </p:nvSpPr>
        <p:spPr>
          <a:xfrm>
            <a:off x="10203632" y="2029729"/>
            <a:ext cx="1822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Saturation area</a:t>
            </a:r>
          </a:p>
          <a:p>
            <a:pPr algn="ctr"/>
            <a:r>
              <a:rPr lang="en-US" sz="2000" b="1" dirty="0"/>
              <a:t>Zero gradient </a:t>
            </a:r>
          </a:p>
        </p:txBody>
      </p:sp>
    </p:spTree>
    <p:extLst>
      <p:ext uri="{BB962C8B-B14F-4D97-AF65-F5344CB8AC3E}">
        <p14:creationId xmlns:p14="http://schemas.microsoft.com/office/powerpoint/2010/main" val="774786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2" grpId="0" animBg="1"/>
      <p:bldP spid="15" grpId="0" animBg="1"/>
      <p:bldP spid="16" grpId="0" animBg="1"/>
      <p:bldP spid="17" grpId="0" animBg="1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an discriminator mnist">
            <a:extLst>
              <a:ext uri="{FF2B5EF4-FFF2-40B4-BE49-F238E27FC236}">
                <a16:creationId xmlns:a16="http://schemas.microsoft.com/office/drawing/2014/main" id="{B7C6F6AF-F916-46F5-87D7-8BF00AA8D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4488"/>
            <a:ext cx="12192000" cy="284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66EABE-FE79-4355-94E9-8E250AB31D3A}"/>
              </a:ext>
            </a:extLst>
          </p:cNvPr>
          <p:cNvSpPr txBox="1"/>
          <p:nvPr/>
        </p:nvSpPr>
        <p:spPr>
          <a:xfrm>
            <a:off x="1603311" y="391900"/>
            <a:ext cx="89969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 (GAN)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E3932-2436-4615-9687-435C0FA56724}"/>
              </a:ext>
            </a:extLst>
          </p:cNvPr>
          <p:cNvSpPr/>
          <p:nvPr/>
        </p:nvSpPr>
        <p:spPr>
          <a:xfrm>
            <a:off x="8962398" y="6581001"/>
            <a:ext cx="32296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https://github.com/PramodShenoy/GANerations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3603C3-9235-487E-B316-93784DC4F915}"/>
              </a:ext>
            </a:extLst>
          </p:cNvPr>
          <p:cNvSpPr txBox="1"/>
          <p:nvPr/>
        </p:nvSpPr>
        <p:spPr>
          <a:xfrm>
            <a:off x="305292" y="3756798"/>
            <a:ext cx="1592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FC, BN, ReLU </a:t>
            </a:r>
          </a:p>
          <a:p>
            <a:r>
              <a:rPr lang="en-US" sz="2000" b="1" dirty="0"/>
              <a:t>Reshape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E2286F-A55F-483D-81C7-D02ACB73B518}"/>
              </a:ext>
            </a:extLst>
          </p:cNvPr>
          <p:cNvSpPr txBox="1"/>
          <p:nvPr/>
        </p:nvSpPr>
        <p:spPr>
          <a:xfrm>
            <a:off x="1603311" y="4889569"/>
            <a:ext cx="32764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Deconv (kernel 5x5, stride 2) </a:t>
            </a:r>
          </a:p>
          <a:p>
            <a:r>
              <a:rPr lang="en-US" sz="2000" b="1" dirty="0"/>
              <a:t>BN, ReLU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0536A-B3A4-4DB7-9F3F-82B09D9E3A1D}"/>
              </a:ext>
            </a:extLst>
          </p:cNvPr>
          <p:cNvSpPr txBox="1"/>
          <p:nvPr/>
        </p:nvSpPr>
        <p:spPr>
          <a:xfrm>
            <a:off x="7255067" y="4135824"/>
            <a:ext cx="30148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Conv (kernel 5x5, stride 2) </a:t>
            </a:r>
          </a:p>
          <a:p>
            <a:r>
              <a:rPr lang="en-US" sz="2000" b="1" dirty="0"/>
              <a:t>BN, </a:t>
            </a:r>
            <a:r>
              <a:rPr lang="en-US" sz="2000" b="1" dirty="0" err="1"/>
              <a:t>LReLU</a:t>
            </a:r>
            <a:r>
              <a:rPr lang="en-US" sz="2000" b="1" dirty="0"/>
              <a:t> (slope 0.2)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37CBA-499C-4AEB-B424-480B69BA646B}"/>
              </a:ext>
            </a:extLst>
          </p:cNvPr>
          <p:cNvSpPr txBox="1"/>
          <p:nvPr/>
        </p:nvSpPr>
        <p:spPr>
          <a:xfrm>
            <a:off x="4077975" y="4305960"/>
            <a:ext cx="2510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Deconv, tanh/sigmoid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DF574E-F605-40B2-9D4A-23F4ABF99837}"/>
              </a:ext>
            </a:extLst>
          </p:cNvPr>
          <p:cNvSpPr txBox="1"/>
          <p:nvPr/>
        </p:nvSpPr>
        <p:spPr>
          <a:xfrm>
            <a:off x="10799824" y="3598074"/>
            <a:ext cx="1392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Reshape, </a:t>
            </a:r>
          </a:p>
          <a:p>
            <a:r>
              <a:rPr lang="en-US" sz="2000" b="1" dirty="0"/>
              <a:t>FC, sigmoid</a:t>
            </a:r>
          </a:p>
        </p:txBody>
      </p:sp>
    </p:spTree>
    <p:extLst>
      <p:ext uri="{BB962C8B-B14F-4D97-AF65-F5344CB8AC3E}">
        <p14:creationId xmlns:p14="http://schemas.microsoft.com/office/powerpoint/2010/main" val="3911421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0C91DA-0345-45D0-A0E8-DE1D72903DAF}"/>
              </a:ext>
            </a:extLst>
          </p:cNvPr>
          <p:cNvSpPr txBox="1"/>
          <p:nvPr/>
        </p:nvSpPr>
        <p:spPr>
          <a:xfrm>
            <a:off x="4181052" y="459844"/>
            <a:ext cx="38298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GAN on MNIST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D04089D1-42FC-489B-9431-FAFCA1F01A06}"/>
              </a:ext>
            </a:extLst>
          </p:cNvPr>
          <p:cNvSpPr/>
          <p:nvPr/>
        </p:nvSpPr>
        <p:spPr>
          <a:xfrm flipH="1">
            <a:off x="5102512" y="2126907"/>
            <a:ext cx="1097280" cy="2560320"/>
          </a:xfrm>
          <a:prstGeom prst="cube">
            <a:avLst>
              <a:gd name="adj" fmla="val 9118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4CF8B-337D-4CB8-8036-E9B65DF83D02}"/>
              </a:ext>
            </a:extLst>
          </p:cNvPr>
          <p:cNvSpPr txBox="1"/>
          <p:nvPr/>
        </p:nvSpPr>
        <p:spPr>
          <a:xfrm>
            <a:off x="5175233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28x28x1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B8847E9-D47D-465C-913A-5FC5A8008599}"/>
              </a:ext>
            </a:extLst>
          </p:cNvPr>
          <p:cNvSpPr/>
          <p:nvPr/>
        </p:nvSpPr>
        <p:spPr>
          <a:xfrm flipH="1">
            <a:off x="3406817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5C46E-1D8C-4FA6-91A5-696BB41DA34F}"/>
              </a:ext>
            </a:extLst>
          </p:cNvPr>
          <p:cNvSpPr txBox="1"/>
          <p:nvPr/>
        </p:nvSpPr>
        <p:spPr>
          <a:xfrm>
            <a:off x="3406149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5B998-E3CB-48F1-88DB-2BE0006766DD}"/>
              </a:ext>
            </a:extLst>
          </p:cNvPr>
          <p:cNvSpPr txBox="1"/>
          <p:nvPr/>
        </p:nvSpPr>
        <p:spPr>
          <a:xfrm>
            <a:off x="1766910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0D4B8484-FCE1-4296-9F5F-6E7F86901270}"/>
              </a:ext>
            </a:extLst>
          </p:cNvPr>
          <p:cNvSpPr/>
          <p:nvPr/>
        </p:nvSpPr>
        <p:spPr>
          <a:xfrm flipH="1">
            <a:off x="1646555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503770-E69C-4F47-8E97-0BFC3DB2D2BF}"/>
              </a:ext>
            </a:extLst>
          </p:cNvPr>
          <p:cNvSpPr txBox="1"/>
          <p:nvPr/>
        </p:nvSpPr>
        <p:spPr>
          <a:xfrm>
            <a:off x="494758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2DED6-3B3F-4D68-A297-6BDAA5667996}"/>
              </a:ext>
            </a:extLst>
          </p:cNvPr>
          <p:cNvSpPr/>
          <p:nvPr/>
        </p:nvSpPr>
        <p:spPr>
          <a:xfrm>
            <a:off x="736136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BFAB37-4775-4F0D-9E95-D8788206756D}"/>
              </a:ext>
            </a:extLst>
          </p:cNvPr>
          <p:cNvCxnSpPr>
            <a:cxnSpLocks/>
          </p:cNvCxnSpPr>
          <p:nvPr/>
        </p:nvCxnSpPr>
        <p:spPr>
          <a:xfrm>
            <a:off x="92282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8DEF8-C60D-4DAD-9CDE-3F4358EDAEA2}"/>
              </a:ext>
            </a:extLst>
          </p:cNvPr>
          <p:cNvCxnSpPr>
            <a:cxnSpLocks/>
          </p:cNvCxnSpPr>
          <p:nvPr/>
        </p:nvCxnSpPr>
        <p:spPr>
          <a:xfrm>
            <a:off x="2708193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CE15F8-56BE-4EF2-8E72-CDC48F608BE4}"/>
              </a:ext>
            </a:extLst>
          </p:cNvPr>
          <p:cNvCxnSpPr>
            <a:cxnSpLocks/>
          </p:cNvCxnSpPr>
          <p:nvPr/>
        </p:nvCxnSpPr>
        <p:spPr>
          <a:xfrm>
            <a:off x="447727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543214-926F-42E0-AC95-2F55F2B88D33}"/>
              </a:ext>
            </a:extLst>
          </p:cNvPr>
          <p:cNvSpPr txBox="1"/>
          <p:nvPr/>
        </p:nvSpPr>
        <p:spPr>
          <a:xfrm>
            <a:off x="944061" y="2431007"/>
            <a:ext cx="993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BN, </a:t>
            </a:r>
          </a:p>
          <a:p>
            <a:r>
              <a:rPr lang="en-US" b="1" dirty="0"/>
              <a:t>Reshape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FF73B-C118-46BE-8AB7-CFC272AF9A4A}"/>
              </a:ext>
            </a:extLst>
          </p:cNvPr>
          <p:cNvSpPr txBox="1"/>
          <p:nvPr/>
        </p:nvSpPr>
        <p:spPr>
          <a:xfrm>
            <a:off x="2349572" y="2470441"/>
            <a:ext cx="1063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BN, ReLU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D0E226-5268-423A-8E13-B8ADB1F2B5E5}"/>
              </a:ext>
            </a:extLst>
          </p:cNvPr>
          <p:cNvSpPr txBox="1"/>
          <p:nvPr/>
        </p:nvSpPr>
        <p:spPr>
          <a:xfrm>
            <a:off x="3633024" y="2055851"/>
            <a:ext cx="1505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Tanh/Sigmoid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F40581-DB49-410B-99E2-4E4A9FFE9261}"/>
              </a:ext>
            </a:extLst>
          </p:cNvPr>
          <p:cNvCxnSpPr>
            <a:cxnSpLocks/>
          </p:cNvCxnSpPr>
          <p:nvPr/>
        </p:nvCxnSpPr>
        <p:spPr>
          <a:xfrm>
            <a:off x="6421405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be 18">
            <a:extLst>
              <a:ext uri="{FF2B5EF4-FFF2-40B4-BE49-F238E27FC236}">
                <a16:creationId xmlns:a16="http://schemas.microsoft.com/office/drawing/2014/main" id="{2594B788-D730-445E-AE9D-1DCC540622E2}"/>
              </a:ext>
            </a:extLst>
          </p:cNvPr>
          <p:cNvSpPr/>
          <p:nvPr/>
        </p:nvSpPr>
        <p:spPr>
          <a:xfrm flipH="1">
            <a:off x="7018772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3898-9248-4C59-BF5B-F4A333EE8A1F}"/>
              </a:ext>
            </a:extLst>
          </p:cNvPr>
          <p:cNvSpPr txBox="1"/>
          <p:nvPr/>
        </p:nvSpPr>
        <p:spPr>
          <a:xfrm>
            <a:off x="7018772" y="4789923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683631-7ED7-4363-A181-ECA6146D13F0}"/>
              </a:ext>
            </a:extLst>
          </p:cNvPr>
          <p:cNvSpPr txBox="1"/>
          <p:nvPr/>
        </p:nvSpPr>
        <p:spPr>
          <a:xfrm>
            <a:off x="6169661" y="2158581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5B1F1C29-8ED5-4A52-9AF3-E8640466EEFE}"/>
              </a:ext>
            </a:extLst>
          </p:cNvPr>
          <p:cNvSpPr/>
          <p:nvPr/>
        </p:nvSpPr>
        <p:spPr>
          <a:xfrm flipH="1">
            <a:off x="8817593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BBEBF-E21A-4FEA-B863-6770ACB802C5}"/>
              </a:ext>
            </a:extLst>
          </p:cNvPr>
          <p:cNvCxnSpPr>
            <a:cxnSpLocks/>
          </p:cNvCxnSpPr>
          <p:nvPr/>
        </p:nvCxnSpPr>
        <p:spPr>
          <a:xfrm>
            <a:off x="8093864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53FCBD-69D7-406E-9CC0-D1C7EC274DC1}"/>
              </a:ext>
            </a:extLst>
          </p:cNvPr>
          <p:cNvCxnSpPr>
            <a:cxnSpLocks/>
          </p:cNvCxnSpPr>
          <p:nvPr/>
        </p:nvCxnSpPr>
        <p:spPr>
          <a:xfrm>
            <a:off x="9879231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9519199-5F7B-4E3C-9211-0D6990A49F04}"/>
              </a:ext>
            </a:extLst>
          </p:cNvPr>
          <p:cNvSpPr txBox="1"/>
          <p:nvPr/>
        </p:nvSpPr>
        <p:spPr>
          <a:xfrm>
            <a:off x="8015113" y="2303536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0435B4-F2E7-4C01-A0EB-A63BFD6A9D7C}"/>
              </a:ext>
            </a:extLst>
          </p:cNvPr>
          <p:cNvSpPr txBox="1"/>
          <p:nvPr/>
        </p:nvSpPr>
        <p:spPr>
          <a:xfrm>
            <a:off x="8787855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3110D-5217-4AE6-A99D-9B942CD3D258}"/>
              </a:ext>
            </a:extLst>
          </p:cNvPr>
          <p:cNvSpPr/>
          <p:nvPr/>
        </p:nvSpPr>
        <p:spPr>
          <a:xfrm>
            <a:off x="10566168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E32B3-38FF-4CF0-8760-84598E6C50F3}"/>
              </a:ext>
            </a:extLst>
          </p:cNvPr>
          <p:cNvSpPr txBox="1"/>
          <p:nvPr/>
        </p:nvSpPr>
        <p:spPr>
          <a:xfrm>
            <a:off x="10306912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256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3680D1-18AC-4D68-94D7-CA800682589B}"/>
              </a:ext>
            </a:extLst>
          </p:cNvPr>
          <p:cNvCxnSpPr>
            <a:cxnSpLocks/>
          </p:cNvCxnSpPr>
          <p:nvPr/>
        </p:nvCxnSpPr>
        <p:spPr>
          <a:xfrm>
            <a:off x="10844037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9084FAA-6744-4F00-ABEF-72866E368A9F}"/>
              </a:ext>
            </a:extLst>
          </p:cNvPr>
          <p:cNvSpPr txBox="1"/>
          <p:nvPr/>
        </p:nvSpPr>
        <p:spPr>
          <a:xfrm>
            <a:off x="9649763" y="2266845"/>
            <a:ext cx="1106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Reshape, </a:t>
            </a:r>
          </a:p>
          <a:p>
            <a:r>
              <a:rPr lang="en-US" b="1" dirty="0"/>
              <a:t>FC,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45769D2-6476-4553-978A-3A7BA9A46AA1}"/>
              </a:ext>
            </a:extLst>
          </p:cNvPr>
          <p:cNvSpPr/>
          <p:nvPr/>
        </p:nvSpPr>
        <p:spPr>
          <a:xfrm>
            <a:off x="11482573" y="3315627"/>
            <a:ext cx="182880" cy="1828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ED22EF-5D85-4169-B316-B1556E4D0A48}"/>
              </a:ext>
            </a:extLst>
          </p:cNvPr>
          <p:cNvSpPr txBox="1"/>
          <p:nvPr/>
        </p:nvSpPr>
        <p:spPr>
          <a:xfrm>
            <a:off x="10799859" y="2364993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</a:t>
            </a:r>
          </a:p>
          <a:p>
            <a:r>
              <a:rPr lang="en-US" b="1" dirty="0"/>
              <a:t>Sigmoid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69F5DC-669B-4E82-AA6D-3F1579BA25BB}"/>
              </a:ext>
            </a:extLst>
          </p:cNvPr>
          <p:cNvSpPr txBox="1"/>
          <p:nvPr/>
        </p:nvSpPr>
        <p:spPr>
          <a:xfrm>
            <a:off x="11416758" y="478378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9E4534E0-6332-4437-BB84-04DD5EB85275}"/>
              </a:ext>
            </a:extLst>
          </p:cNvPr>
          <p:cNvSpPr/>
          <p:nvPr/>
        </p:nvSpPr>
        <p:spPr>
          <a:xfrm rot="5400000">
            <a:off x="8319391" y="2544177"/>
            <a:ext cx="337214" cy="6625531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6834EDCA-4082-4675-8E76-ED4D10AF4332}"/>
              </a:ext>
            </a:extLst>
          </p:cNvPr>
          <p:cNvSpPr/>
          <p:nvPr/>
        </p:nvSpPr>
        <p:spPr>
          <a:xfrm rot="5400000">
            <a:off x="3264911" y="2753712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C17611-CF1F-4594-9009-480F9DAFD357}"/>
              </a:ext>
            </a:extLst>
          </p:cNvPr>
          <p:cNvSpPr txBox="1"/>
          <p:nvPr/>
        </p:nvSpPr>
        <p:spPr>
          <a:xfrm>
            <a:off x="2690269" y="5794717"/>
            <a:ext cx="1486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Generator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2A4F6E-AD7C-445F-8736-38524C8CD4FE}"/>
              </a:ext>
            </a:extLst>
          </p:cNvPr>
          <p:cNvSpPr txBox="1"/>
          <p:nvPr/>
        </p:nvSpPr>
        <p:spPr>
          <a:xfrm>
            <a:off x="7533794" y="6156186"/>
            <a:ext cx="190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Discriminator</a:t>
            </a:r>
          </a:p>
        </p:txBody>
      </p:sp>
    </p:spTree>
    <p:extLst>
      <p:ext uri="{BB962C8B-B14F-4D97-AF65-F5344CB8AC3E}">
        <p14:creationId xmlns:p14="http://schemas.microsoft.com/office/powerpoint/2010/main" val="321347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/>
      <p:bldP spid="10" grpId="0" animBg="1"/>
      <p:bldP spid="15" grpId="0"/>
      <p:bldP spid="16" grpId="0"/>
      <p:bldP spid="17" grpId="0"/>
      <p:bldP spid="19" grpId="0" animBg="1"/>
      <p:bldP spid="20" grpId="0"/>
      <p:bldP spid="21" grpId="0"/>
      <p:bldP spid="22" grpId="0" animBg="1"/>
      <p:bldP spid="25" grpId="0"/>
      <p:bldP spid="26" grpId="0"/>
      <p:bldP spid="27" grpId="0" animBg="1"/>
      <p:bldP spid="28" grpId="0"/>
      <p:bldP spid="30" grpId="0"/>
      <p:bldP spid="31" grpId="0" animBg="1"/>
      <p:bldP spid="32" grpId="0"/>
      <p:bldP spid="33" grpId="0"/>
      <p:bldP spid="34" grpId="0" animBg="1"/>
      <p:bldP spid="35" grpId="0" animBg="1"/>
      <p:bldP spid="36" grpId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>
            <a:extLst>
              <a:ext uri="{FF2B5EF4-FFF2-40B4-BE49-F238E27FC236}">
                <a16:creationId xmlns:a16="http://schemas.microsoft.com/office/drawing/2014/main" id="{B8D299DF-007B-4EEC-97F5-FD714B17A3CD}"/>
              </a:ext>
            </a:extLst>
          </p:cNvPr>
          <p:cNvSpPr/>
          <p:nvPr/>
        </p:nvSpPr>
        <p:spPr>
          <a:xfrm flipH="1">
            <a:off x="5199989" y="2128981"/>
            <a:ext cx="1384115" cy="2558246"/>
          </a:xfrm>
          <a:prstGeom prst="cube">
            <a:avLst>
              <a:gd name="adj" fmla="val 70859"/>
            </a:avLst>
          </a:prstGeom>
          <a:gradFill>
            <a:gsLst>
              <a:gs pos="0">
                <a:srgbClr val="7030A0"/>
              </a:gs>
              <a:gs pos="100000">
                <a:srgbClr val="7030A0"/>
              </a:gs>
            </a:gsLst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C91DA-0345-45D0-A0E8-DE1D72903DAF}"/>
              </a:ext>
            </a:extLst>
          </p:cNvPr>
          <p:cNvSpPr txBox="1"/>
          <p:nvPr/>
        </p:nvSpPr>
        <p:spPr>
          <a:xfrm>
            <a:off x="2868193" y="360364"/>
            <a:ext cx="64556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Conditional GAN on MNIST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D04089D1-42FC-489B-9431-FAFCA1F01A06}"/>
              </a:ext>
            </a:extLst>
          </p:cNvPr>
          <p:cNvSpPr/>
          <p:nvPr/>
        </p:nvSpPr>
        <p:spPr>
          <a:xfrm flipH="1">
            <a:off x="5102512" y="2126907"/>
            <a:ext cx="1097280" cy="2560320"/>
          </a:xfrm>
          <a:prstGeom prst="cube">
            <a:avLst>
              <a:gd name="adj" fmla="val 9118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4CF8B-337D-4CB8-8036-E9B65DF83D02}"/>
              </a:ext>
            </a:extLst>
          </p:cNvPr>
          <p:cNvSpPr txBox="1"/>
          <p:nvPr/>
        </p:nvSpPr>
        <p:spPr>
          <a:xfrm>
            <a:off x="5175233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28x28x1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B8847E9-D47D-465C-913A-5FC5A8008599}"/>
              </a:ext>
            </a:extLst>
          </p:cNvPr>
          <p:cNvSpPr/>
          <p:nvPr/>
        </p:nvSpPr>
        <p:spPr>
          <a:xfrm flipH="1">
            <a:off x="3406817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5C46E-1D8C-4FA6-91A5-696BB41DA34F}"/>
              </a:ext>
            </a:extLst>
          </p:cNvPr>
          <p:cNvSpPr txBox="1"/>
          <p:nvPr/>
        </p:nvSpPr>
        <p:spPr>
          <a:xfrm>
            <a:off x="3406149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5B998-E3CB-48F1-88DB-2BE0006766DD}"/>
              </a:ext>
            </a:extLst>
          </p:cNvPr>
          <p:cNvSpPr txBox="1"/>
          <p:nvPr/>
        </p:nvSpPr>
        <p:spPr>
          <a:xfrm>
            <a:off x="1766910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0D4B8484-FCE1-4296-9F5F-6E7F86901270}"/>
              </a:ext>
            </a:extLst>
          </p:cNvPr>
          <p:cNvSpPr/>
          <p:nvPr/>
        </p:nvSpPr>
        <p:spPr>
          <a:xfrm flipH="1">
            <a:off x="1646555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503770-E69C-4F47-8E97-0BFC3DB2D2BF}"/>
              </a:ext>
            </a:extLst>
          </p:cNvPr>
          <p:cNvSpPr txBox="1"/>
          <p:nvPr/>
        </p:nvSpPr>
        <p:spPr>
          <a:xfrm>
            <a:off x="494758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2DED6-3B3F-4D68-A297-6BDAA5667996}"/>
              </a:ext>
            </a:extLst>
          </p:cNvPr>
          <p:cNvSpPr/>
          <p:nvPr/>
        </p:nvSpPr>
        <p:spPr>
          <a:xfrm>
            <a:off x="736136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BFAB37-4775-4F0D-9E95-D8788206756D}"/>
              </a:ext>
            </a:extLst>
          </p:cNvPr>
          <p:cNvCxnSpPr>
            <a:cxnSpLocks/>
          </p:cNvCxnSpPr>
          <p:nvPr/>
        </p:nvCxnSpPr>
        <p:spPr>
          <a:xfrm>
            <a:off x="92282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8DEF8-C60D-4DAD-9CDE-3F4358EDAEA2}"/>
              </a:ext>
            </a:extLst>
          </p:cNvPr>
          <p:cNvCxnSpPr>
            <a:cxnSpLocks/>
          </p:cNvCxnSpPr>
          <p:nvPr/>
        </p:nvCxnSpPr>
        <p:spPr>
          <a:xfrm>
            <a:off x="2708193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CE15F8-56BE-4EF2-8E72-CDC48F608BE4}"/>
              </a:ext>
            </a:extLst>
          </p:cNvPr>
          <p:cNvCxnSpPr>
            <a:cxnSpLocks/>
          </p:cNvCxnSpPr>
          <p:nvPr/>
        </p:nvCxnSpPr>
        <p:spPr>
          <a:xfrm>
            <a:off x="447727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543214-926F-42E0-AC95-2F55F2B88D33}"/>
              </a:ext>
            </a:extLst>
          </p:cNvPr>
          <p:cNvSpPr txBox="1"/>
          <p:nvPr/>
        </p:nvSpPr>
        <p:spPr>
          <a:xfrm>
            <a:off x="944061" y="2431007"/>
            <a:ext cx="993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BN, </a:t>
            </a:r>
          </a:p>
          <a:p>
            <a:r>
              <a:rPr lang="en-US" b="1" dirty="0"/>
              <a:t>Reshape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FF73B-C118-46BE-8AB7-CFC272AF9A4A}"/>
              </a:ext>
            </a:extLst>
          </p:cNvPr>
          <p:cNvSpPr txBox="1"/>
          <p:nvPr/>
        </p:nvSpPr>
        <p:spPr>
          <a:xfrm>
            <a:off x="2349572" y="2470441"/>
            <a:ext cx="1063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BN, ReLU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D0E226-5268-423A-8E13-B8ADB1F2B5E5}"/>
              </a:ext>
            </a:extLst>
          </p:cNvPr>
          <p:cNvSpPr txBox="1"/>
          <p:nvPr/>
        </p:nvSpPr>
        <p:spPr>
          <a:xfrm>
            <a:off x="3606602" y="2055851"/>
            <a:ext cx="1505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Tanh/Sigmoid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F40581-DB49-410B-99E2-4E4A9FFE9261}"/>
              </a:ext>
            </a:extLst>
          </p:cNvPr>
          <p:cNvCxnSpPr>
            <a:cxnSpLocks/>
          </p:cNvCxnSpPr>
          <p:nvPr/>
        </p:nvCxnSpPr>
        <p:spPr>
          <a:xfrm>
            <a:off x="6421405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be 18">
            <a:extLst>
              <a:ext uri="{FF2B5EF4-FFF2-40B4-BE49-F238E27FC236}">
                <a16:creationId xmlns:a16="http://schemas.microsoft.com/office/drawing/2014/main" id="{2594B788-D730-445E-AE9D-1DCC540622E2}"/>
              </a:ext>
            </a:extLst>
          </p:cNvPr>
          <p:cNvSpPr/>
          <p:nvPr/>
        </p:nvSpPr>
        <p:spPr>
          <a:xfrm flipH="1">
            <a:off x="7018772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3898-9248-4C59-BF5B-F4A333EE8A1F}"/>
              </a:ext>
            </a:extLst>
          </p:cNvPr>
          <p:cNvSpPr txBox="1"/>
          <p:nvPr/>
        </p:nvSpPr>
        <p:spPr>
          <a:xfrm>
            <a:off x="7018772" y="4789923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683631-7ED7-4363-A181-ECA6146D13F0}"/>
              </a:ext>
            </a:extLst>
          </p:cNvPr>
          <p:cNvSpPr txBox="1"/>
          <p:nvPr/>
        </p:nvSpPr>
        <p:spPr>
          <a:xfrm>
            <a:off x="6169661" y="2158581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/>
              <a:t>ReLU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5B1F1C29-8ED5-4A52-9AF3-E8640466EEFE}"/>
              </a:ext>
            </a:extLst>
          </p:cNvPr>
          <p:cNvSpPr/>
          <p:nvPr/>
        </p:nvSpPr>
        <p:spPr>
          <a:xfrm flipH="1">
            <a:off x="8817593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BBEBF-E21A-4FEA-B863-6770ACB802C5}"/>
              </a:ext>
            </a:extLst>
          </p:cNvPr>
          <p:cNvCxnSpPr>
            <a:cxnSpLocks/>
          </p:cNvCxnSpPr>
          <p:nvPr/>
        </p:nvCxnSpPr>
        <p:spPr>
          <a:xfrm>
            <a:off x="8093864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53FCBD-69D7-406E-9CC0-D1C7EC274DC1}"/>
              </a:ext>
            </a:extLst>
          </p:cNvPr>
          <p:cNvCxnSpPr>
            <a:cxnSpLocks/>
          </p:cNvCxnSpPr>
          <p:nvPr/>
        </p:nvCxnSpPr>
        <p:spPr>
          <a:xfrm>
            <a:off x="9879231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9519199-5F7B-4E3C-9211-0D6990A49F04}"/>
              </a:ext>
            </a:extLst>
          </p:cNvPr>
          <p:cNvSpPr txBox="1"/>
          <p:nvPr/>
        </p:nvSpPr>
        <p:spPr>
          <a:xfrm>
            <a:off x="8015113" y="2303536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/>
              <a:t>ReLU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0435B4-F2E7-4C01-A0EB-A63BFD6A9D7C}"/>
              </a:ext>
            </a:extLst>
          </p:cNvPr>
          <p:cNvSpPr txBox="1"/>
          <p:nvPr/>
        </p:nvSpPr>
        <p:spPr>
          <a:xfrm>
            <a:off x="8787855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3110D-5217-4AE6-A99D-9B942CD3D258}"/>
              </a:ext>
            </a:extLst>
          </p:cNvPr>
          <p:cNvSpPr/>
          <p:nvPr/>
        </p:nvSpPr>
        <p:spPr>
          <a:xfrm>
            <a:off x="10566168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E32B3-38FF-4CF0-8760-84598E6C50F3}"/>
              </a:ext>
            </a:extLst>
          </p:cNvPr>
          <p:cNvSpPr txBox="1"/>
          <p:nvPr/>
        </p:nvSpPr>
        <p:spPr>
          <a:xfrm>
            <a:off x="10306912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256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3680D1-18AC-4D68-94D7-CA800682589B}"/>
              </a:ext>
            </a:extLst>
          </p:cNvPr>
          <p:cNvCxnSpPr>
            <a:cxnSpLocks/>
          </p:cNvCxnSpPr>
          <p:nvPr/>
        </p:nvCxnSpPr>
        <p:spPr>
          <a:xfrm>
            <a:off x="10844037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745769D2-6476-4553-978A-3A7BA9A46AA1}"/>
              </a:ext>
            </a:extLst>
          </p:cNvPr>
          <p:cNvSpPr/>
          <p:nvPr/>
        </p:nvSpPr>
        <p:spPr>
          <a:xfrm>
            <a:off x="11482573" y="3315627"/>
            <a:ext cx="182880" cy="1828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ED22EF-5D85-4169-B316-B1556E4D0A48}"/>
              </a:ext>
            </a:extLst>
          </p:cNvPr>
          <p:cNvSpPr txBox="1"/>
          <p:nvPr/>
        </p:nvSpPr>
        <p:spPr>
          <a:xfrm>
            <a:off x="10799859" y="2364993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</a:t>
            </a:r>
          </a:p>
          <a:p>
            <a:r>
              <a:rPr lang="en-US" b="1" dirty="0"/>
              <a:t>Sigmoid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69F5DC-669B-4E82-AA6D-3F1579BA25BB}"/>
              </a:ext>
            </a:extLst>
          </p:cNvPr>
          <p:cNvSpPr txBox="1"/>
          <p:nvPr/>
        </p:nvSpPr>
        <p:spPr>
          <a:xfrm>
            <a:off x="11416758" y="478378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9E4534E0-6332-4437-BB84-04DD5EB85275}"/>
              </a:ext>
            </a:extLst>
          </p:cNvPr>
          <p:cNvSpPr/>
          <p:nvPr/>
        </p:nvSpPr>
        <p:spPr>
          <a:xfrm rot="5400000">
            <a:off x="8319391" y="2544177"/>
            <a:ext cx="337214" cy="6625531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6834EDCA-4082-4675-8E76-ED4D10AF4332}"/>
              </a:ext>
            </a:extLst>
          </p:cNvPr>
          <p:cNvSpPr/>
          <p:nvPr/>
        </p:nvSpPr>
        <p:spPr>
          <a:xfrm rot="5400000">
            <a:off x="3264911" y="2753712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C17611-CF1F-4594-9009-480F9DAFD357}"/>
              </a:ext>
            </a:extLst>
          </p:cNvPr>
          <p:cNvSpPr txBox="1"/>
          <p:nvPr/>
        </p:nvSpPr>
        <p:spPr>
          <a:xfrm>
            <a:off x="2690269" y="5794717"/>
            <a:ext cx="1486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Generator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2A4F6E-AD7C-445F-8736-38524C8CD4FE}"/>
              </a:ext>
            </a:extLst>
          </p:cNvPr>
          <p:cNvSpPr txBox="1"/>
          <p:nvPr/>
        </p:nvSpPr>
        <p:spPr>
          <a:xfrm>
            <a:off x="7533794" y="6156186"/>
            <a:ext cx="190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Discriminator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01D3729-8923-4030-83D5-DFFD3AD8231F}"/>
              </a:ext>
            </a:extLst>
          </p:cNvPr>
          <p:cNvSpPr/>
          <p:nvPr/>
        </p:nvSpPr>
        <p:spPr>
          <a:xfrm>
            <a:off x="736136" y="1948866"/>
            <a:ext cx="91440" cy="9144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29D069-526C-4605-B2CB-65910C24D823}"/>
              </a:ext>
            </a:extLst>
          </p:cNvPr>
          <p:cNvSpPr txBox="1"/>
          <p:nvPr/>
        </p:nvSpPr>
        <p:spPr>
          <a:xfrm>
            <a:off x="152235" y="1556320"/>
            <a:ext cx="1494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One-hot label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251674-F58B-844E-ADB5-6EA39CF6A65F}"/>
              </a:ext>
            </a:extLst>
          </p:cNvPr>
          <p:cNvSpPr txBox="1"/>
          <p:nvPr/>
        </p:nvSpPr>
        <p:spPr>
          <a:xfrm>
            <a:off x="9649763" y="2266845"/>
            <a:ext cx="1106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Reshape, </a:t>
            </a:r>
          </a:p>
          <a:p>
            <a:r>
              <a:rPr lang="en-US" b="1" dirty="0"/>
              <a:t>FC, BN, </a:t>
            </a:r>
          </a:p>
          <a:p>
            <a:r>
              <a:rPr lang="en-US" b="1" dirty="0"/>
              <a:t>ReLU</a:t>
            </a:r>
          </a:p>
        </p:txBody>
      </p:sp>
    </p:spTree>
    <p:extLst>
      <p:ext uri="{BB962C8B-B14F-4D97-AF65-F5344CB8AC3E}">
        <p14:creationId xmlns:p14="http://schemas.microsoft.com/office/powerpoint/2010/main" val="303990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38" grpId="0" animBg="1"/>
      <p:bldP spid="4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3" y="365125"/>
            <a:ext cx="11427633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Using Labels Can Improve Generated Samples</a:t>
            </a:r>
            <a:endParaRPr lang="en-US" sz="4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868814" y="3402286"/>
            <a:ext cx="1746263" cy="2313440"/>
            <a:chOff x="10344904" y="2071708"/>
            <a:chExt cx="1746263" cy="2313440"/>
          </a:xfrm>
        </p:grpSpPr>
        <p:grpSp>
          <p:nvGrpSpPr>
            <p:cNvPr id="6" name="Group 5"/>
            <p:cNvGrpSpPr/>
            <p:nvPr/>
          </p:nvGrpSpPr>
          <p:grpSpPr>
            <a:xfrm rot="10800000">
              <a:off x="10344904" y="2071708"/>
              <a:ext cx="1746263" cy="2313440"/>
              <a:chOff x="9962990" y="1345183"/>
              <a:chExt cx="1746263" cy="2313440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10058401" y="2477597"/>
                <a:ext cx="1650852" cy="1181026"/>
                <a:chOff x="1192193" y="3107797"/>
                <a:chExt cx="2511706" cy="1796884"/>
              </a:xfrm>
            </p:grpSpPr>
            <p:sp>
              <p:nvSpPr>
                <p:cNvPr id="13" name="Rectangle 12"/>
                <p:cNvSpPr/>
                <p:nvPr/>
              </p:nvSpPr>
              <p:spPr>
                <a:xfrm rot="10800000">
                  <a:off x="1192193" y="3107797"/>
                  <a:ext cx="2511706" cy="1175590"/>
                </a:xfrm>
                <a:prstGeom prst="rect">
                  <a:avLst/>
                </a:prstGeom>
                <a:noFill/>
                <a:ln w="25400">
                  <a:solidFill>
                    <a:srgbClr val="27D5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Generative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Model</a:t>
                  </a:r>
                </a:p>
              </p:txBody>
            </p: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2448046" y="4283386"/>
                  <a:ext cx="0" cy="621295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" name="Group 7"/>
              <p:cNvGrpSpPr/>
              <p:nvPr/>
            </p:nvGrpSpPr>
            <p:grpSpPr>
              <a:xfrm>
                <a:off x="9962990" y="1345183"/>
                <a:ext cx="825425" cy="1147974"/>
                <a:chOff x="9962990" y="1345183"/>
                <a:chExt cx="825425" cy="114797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" name="Rectangle 8"/>
                    <p:cNvSpPr/>
                    <p:nvPr/>
                  </p:nvSpPr>
                  <p:spPr>
                    <a:xfrm rot="10800000">
                      <a:off x="9962990" y="1345183"/>
                      <a:ext cx="825425" cy="739620"/>
                    </a:xfrm>
                    <a:prstGeom prst="rect">
                      <a:avLst/>
                    </a:prstGeom>
                    <a:noFill/>
                    <a:ln w="254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27D5F0"/>
                          </a:solidFill>
                        </a:rPr>
                        <a:t>noise</a:t>
                      </a:r>
                      <a:br>
                        <a:rPr lang="en-US" sz="2000" b="1" dirty="0">
                          <a:solidFill>
                            <a:srgbClr val="27D5F0"/>
                          </a:solidFill>
                        </a:rPr>
                      </a:br>
                      <a:r>
                        <a:rPr lang="en-US" sz="2000" b="1" dirty="0">
                          <a:solidFill>
                            <a:srgbClr val="27D5F0"/>
                          </a:solidFill>
                        </a:rPr>
                        <a:t>(</a:t>
                      </a:r>
                      <a14:m>
                        <m:oMath xmlns:m="http://schemas.openxmlformats.org/officeDocument/2006/math">
                          <m:r>
                            <a:rPr lang="en-US" sz="2000" b="1" i="1" smtClean="0">
                              <a:solidFill>
                                <a:srgbClr val="27D5F0"/>
                              </a:solidFill>
                              <a:latin typeface="Cambria Math" charset="0"/>
                            </a:rPr>
                            <m:t>𝒛</m:t>
                          </m:r>
                        </m:oMath>
                      </a14:m>
                      <a:r>
                        <a:rPr lang="en-US" sz="2000" b="1" dirty="0">
                          <a:solidFill>
                            <a:srgbClr val="27D5F0"/>
                          </a:solidFill>
                        </a:rPr>
                        <a:t>)</a:t>
                      </a:r>
                    </a:p>
                  </p:txBody>
                </p:sp>
              </mc:Choice>
              <mc:Fallback xmlns="">
                <p:sp>
                  <p:nvSpPr>
                    <p:cNvPr id="9" name="Rectangle 8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10800000">
                      <a:off x="9962990" y="1345183"/>
                      <a:ext cx="825425" cy="739620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 l="-4444" t="-1639" r="-2963" b="-11475"/>
                      </a:stretch>
                    </a:blipFill>
                    <a:ln w="25400"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0" name="Straight Arrow Connector 9"/>
                <p:cNvCxnSpPr/>
                <p:nvPr/>
              </p:nvCxnSpPr>
              <p:spPr>
                <a:xfrm>
                  <a:off x="10382896" y="2084803"/>
                  <a:ext cx="0" cy="408354"/>
                </a:xfrm>
                <a:prstGeom prst="straightConnector1">
                  <a:avLst/>
                </a:prstGeom>
                <a:ln w="25400">
                  <a:solidFill>
                    <a:srgbClr val="27D5F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Rectangle 14"/>
                <p:cNvSpPr/>
                <p:nvPr/>
              </p:nvSpPr>
              <p:spPr>
                <a:xfrm>
                  <a:off x="10432973" y="3645528"/>
                  <a:ext cx="825425" cy="739620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rgbClr val="27D5F0"/>
                      </a:solidFill>
                    </a:rPr>
                    <a:t>class</a:t>
                  </a:r>
                  <a:br>
                    <a:rPr lang="en-US" sz="2000" b="1" dirty="0">
                      <a:solidFill>
                        <a:srgbClr val="27D5F0"/>
                      </a:solidFill>
                    </a:rPr>
                  </a:br>
                  <a:r>
                    <a:rPr lang="en-US" sz="2000" b="1" dirty="0">
                      <a:solidFill>
                        <a:srgbClr val="27D5F0"/>
                      </a:solidFill>
                    </a:rPr>
                    <a:t>(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27D5F0"/>
                          </a:solidFill>
                          <a:latin typeface="Cambria Math" charset="0"/>
                        </a:rPr>
                        <m:t>𝒚</m:t>
                      </m:r>
                    </m:oMath>
                  </a14:m>
                  <a:r>
                    <a:rPr lang="en-US" sz="2000" b="1" dirty="0">
                      <a:solidFill>
                        <a:srgbClr val="27D5F0"/>
                      </a:solidFill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15" name="Rectangle 1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32973" y="3645528"/>
                  <a:ext cx="825425" cy="7396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1639" b="-11475"/>
                  </a:stretch>
                </a:blipFill>
                <a:ln w="25400"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Straight Arrow Connector 15"/>
            <p:cNvCxnSpPr/>
            <p:nvPr/>
          </p:nvCxnSpPr>
          <p:spPr>
            <a:xfrm rot="10800000">
              <a:off x="10853708" y="3252734"/>
              <a:ext cx="0" cy="408354"/>
            </a:xfrm>
            <a:prstGeom prst="straightConnector1">
              <a:avLst/>
            </a:prstGeom>
            <a:ln w="25400">
              <a:solidFill>
                <a:srgbClr val="27D5F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06404" y="1796994"/>
            <a:ext cx="11176000" cy="432917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Denton et al. (2015)                                          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Salimans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et al. (2016)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8151849" y="2592165"/>
            <a:ext cx="2289485" cy="2485966"/>
            <a:chOff x="7945449" y="3110957"/>
            <a:chExt cx="2289485" cy="2485966"/>
          </a:xfrm>
        </p:grpSpPr>
        <p:sp>
          <p:nvSpPr>
            <p:cNvPr id="20" name="Rectangle 19"/>
            <p:cNvSpPr/>
            <p:nvPr/>
          </p:nvSpPr>
          <p:spPr>
            <a:xfrm>
              <a:off x="8026368" y="4258193"/>
              <a:ext cx="1923097" cy="866844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2000" b="1" dirty="0">
                  <a:solidFill>
                    <a:srgbClr val="A09D00"/>
                  </a:solidFill>
                </a:rPr>
              </a:br>
              <a:r>
                <a:rPr lang="en-US" sz="20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V="1">
              <a:off x="8976732" y="5125037"/>
              <a:ext cx="0" cy="471886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8261112" y="3786307"/>
              <a:ext cx="0" cy="471886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7945449" y="3411284"/>
              <a:ext cx="635302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A09D00"/>
                  </a:solidFill>
                </a:rPr>
                <a:t>fake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8457291" y="3115848"/>
              <a:ext cx="873957" cy="1147236"/>
              <a:chOff x="9045688" y="3115848"/>
              <a:chExt cx="873957" cy="1147236"/>
            </a:xfrm>
          </p:grpSpPr>
          <p:cxnSp>
            <p:nvCxnSpPr>
              <p:cNvPr id="24" name="Straight Arrow Connector 23"/>
              <p:cNvCxnSpPr/>
              <p:nvPr/>
            </p:nvCxnSpPr>
            <p:spPr>
              <a:xfrm flipV="1">
                <a:off x="9488313" y="3791198"/>
                <a:ext cx="0" cy="471886"/>
              </a:xfrm>
              <a:prstGeom prst="straightConnector1">
                <a:avLst/>
              </a:prstGeom>
              <a:ln w="25400">
                <a:solidFill>
                  <a:srgbClr val="A09D0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9045688" y="3115848"/>
                <a:ext cx="873957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>
                    <a:solidFill>
                      <a:srgbClr val="A09D00"/>
                    </a:solidFill>
                  </a:rPr>
                  <a:t>real</a:t>
                </a:r>
                <a:br>
                  <a:rPr lang="en-US" sz="2000" b="1">
                    <a:solidFill>
                      <a:srgbClr val="A09D00"/>
                    </a:solidFill>
                  </a:rPr>
                </a:br>
                <a:r>
                  <a:rPr lang="en-US" sz="2000" b="1">
                    <a:solidFill>
                      <a:srgbClr val="A09D00"/>
                    </a:solidFill>
                  </a:rPr>
                  <a:t>class 1</a:t>
                </a:r>
                <a:endParaRPr lang="en-US" sz="2000" b="1" dirty="0">
                  <a:solidFill>
                    <a:srgbClr val="A09D00"/>
                  </a:solidFill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9324107" y="3110957"/>
              <a:ext cx="910827" cy="1147236"/>
              <a:chOff x="9027253" y="3115848"/>
              <a:chExt cx="910827" cy="1147236"/>
            </a:xfrm>
          </p:grpSpPr>
          <p:cxnSp>
            <p:nvCxnSpPr>
              <p:cNvPr id="31" name="Straight Arrow Connector 30"/>
              <p:cNvCxnSpPr/>
              <p:nvPr/>
            </p:nvCxnSpPr>
            <p:spPr>
              <a:xfrm flipV="1">
                <a:off x="9488313" y="3791198"/>
                <a:ext cx="0" cy="471886"/>
              </a:xfrm>
              <a:prstGeom prst="straightConnector1">
                <a:avLst/>
              </a:prstGeom>
              <a:ln w="25400">
                <a:solidFill>
                  <a:srgbClr val="A09D0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9027253" y="3115848"/>
                    <a:ext cx="910827" cy="70788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2000" b="1" dirty="0">
                        <a:solidFill>
                          <a:srgbClr val="A09D00"/>
                        </a:solidFill>
                      </a:rPr>
                      <a:t>real</a:t>
                    </a:r>
                    <a:br>
                      <a:rPr lang="en-US" sz="2000" b="1" dirty="0">
                        <a:solidFill>
                          <a:srgbClr val="A09D00"/>
                        </a:solidFill>
                      </a:rPr>
                    </a:br>
                    <a:r>
                      <a:rPr lang="en-US" sz="2000" b="1" dirty="0">
                        <a:solidFill>
                          <a:srgbClr val="A09D00"/>
                        </a:solidFill>
                      </a:rPr>
                      <a:t>class </a:t>
                    </a:r>
                    <a14:m>
                      <m:oMath xmlns:m="http://schemas.openxmlformats.org/officeDocument/2006/math">
                        <m:r>
                          <a:rPr lang="en-US" sz="2000" b="1" i="1" dirty="0" smtClean="0">
                            <a:solidFill>
                              <a:srgbClr val="A09D00"/>
                            </a:solidFill>
                            <a:latin typeface="Cambria Math" charset="0"/>
                          </a:rPr>
                          <m:t>𝒏</m:t>
                        </m:r>
                      </m:oMath>
                    </a14:m>
                    <a:endParaRPr lang="en-US" sz="2000" b="1" dirty="0">
                      <a:solidFill>
                        <a:srgbClr val="A09D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027253" y="3115848"/>
                    <a:ext cx="910827" cy="707886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6667" t="-4310" b="-14655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33" name="Straight Arrow Connector 32"/>
            <p:cNvCxnSpPr/>
            <p:nvPr/>
          </p:nvCxnSpPr>
          <p:spPr>
            <a:xfrm flipV="1">
              <a:off x="9190907" y="3786307"/>
              <a:ext cx="0" cy="471886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9351778" y="3786307"/>
              <a:ext cx="0" cy="471886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9516881" y="3786307"/>
              <a:ext cx="0" cy="471886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9104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11" y="1"/>
            <a:ext cx="10515600" cy="105997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Using Labels Can Improve Generated Samples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(Denton et al., 2015)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32" y="4471792"/>
            <a:ext cx="2200634" cy="199280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LAPGAN: multiresolution deconvolutional pyramid</a:t>
            </a:r>
          </a:p>
          <a:p>
            <a:r>
              <a:rPr lang="en-US" dirty="0"/>
              <a:t>CC-LAPGAN: class conditional LAPGAN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0634" y="1059976"/>
            <a:ext cx="7790731" cy="579802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9991365" y="6126166"/>
            <a:ext cx="1708643" cy="680848"/>
          </a:xfrm>
          <a:prstGeom prst="rect">
            <a:avLst/>
          </a:prstGeom>
        </p:spPr>
        <p:txBody>
          <a:bodyPr vert="horz" lIns="100794" tIns="50397" rIns="100794" bIns="50397" rtlCol="0">
            <a:normAutofit fontScale="55000" lnSpcReduction="20000"/>
          </a:bodyPr>
          <a:lstStyle>
            <a:lvl1pPr marL="88931" indent="-88931" algn="l" defTabSz="889409" rtl="0" eaLnBrk="1" latinLnBrk="0" hangingPunct="1">
              <a:spcBef>
                <a:spcPts val="1946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Wingdings" pitchFamily="2" charset="2"/>
              <a:buChar char="ü"/>
              <a:defRPr kumimoji="1" sz="2735" b="1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726" indent="-249034" algn="l" defTabSz="889409" rtl="0" eaLnBrk="1" latinLnBrk="0" hangingPunct="1">
              <a:spcBef>
                <a:spcPts val="1946"/>
              </a:spcBef>
              <a:spcAft>
                <a:spcPts val="0"/>
              </a:spcAft>
              <a:buFont typeface="Wingdings" pitchFamily="2" charset="2"/>
              <a:buChar char="§"/>
              <a:defRPr kumimoji="1" sz="2647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351604" indent="0" algn="l" defTabSz="889409" rtl="0" eaLnBrk="1" latinLnBrk="0" hangingPunct="1">
              <a:spcBef>
                <a:spcPts val="1167"/>
              </a:spcBef>
              <a:buClr>
                <a:schemeClr val="bg1"/>
              </a:buClr>
              <a:buSzPct val="25000"/>
              <a:buFont typeface="Calibri" pitchFamily="34" charset="0"/>
              <a:buChar char=" "/>
              <a:defRPr kumimoji="1" sz="2471" b="1" kern="1200" baseline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00257" indent="-145236" algn="l" defTabSz="889409" rtl="0" eaLnBrk="1" latinLnBrk="0" hangingPunct="1">
              <a:spcBef>
                <a:spcPts val="1167"/>
              </a:spcBef>
              <a:buFont typeface="Arial"/>
              <a:buChar char="•"/>
              <a:defRPr kumimoji="1" sz="2294" b="1" kern="1200">
                <a:solidFill>
                  <a:schemeClr val="accent5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551919" indent="0" algn="l" defTabSz="889409" rtl="0" eaLnBrk="1" latinLnBrk="0" hangingPunct="1">
              <a:spcBef>
                <a:spcPts val="778"/>
              </a:spcBef>
              <a:buFont typeface="Calibri" pitchFamily="34" charset="0"/>
              <a:buNone/>
              <a:defRPr kumimoji="1" sz="211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45875" indent="-222352" algn="l" defTabSz="8894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19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90579" indent="-222352" algn="l" defTabSz="8894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19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35284" indent="-222352" algn="l" defTabSz="8894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19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79988" indent="-222352" algn="l" defTabSz="8894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19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GAN: original </a:t>
            </a:r>
            <a:r>
              <a:rPr lang="en-US" dirty="0" err="1"/>
              <a:t>Goodfellow</a:t>
            </a:r>
            <a:r>
              <a:rPr lang="en-US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3011420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632" y="-1460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With Image Pyramid, Can Also Seed Generator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With Low-Res Image + Class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(Denton et al., 2015)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348" y="1836974"/>
            <a:ext cx="230903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bedroom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church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tower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1436" y="2961029"/>
            <a:ext cx="10082253" cy="18137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1437" y="1084422"/>
            <a:ext cx="10140563" cy="17609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9469" y="4905955"/>
            <a:ext cx="10094220" cy="183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650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Schemes to Ensure Samples Are Diverse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Salimans</a:t>
            </a:r>
            <a:r>
              <a:rPr lang="en-US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/>
              <a:t>Use nearest neighbor on latent representation to detect samples in a mini-batch that are too similar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547" y="2613989"/>
            <a:ext cx="8518052" cy="41476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309706" y="4487744"/>
            <a:ext cx="2480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n-lt"/>
              </a:rPr>
              <a:t>CIFAR training images</a:t>
            </a:r>
          </a:p>
        </p:txBody>
      </p:sp>
      <p:sp>
        <p:nvSpPr>
          <p:cNvPr id="6" name="TextBox 5"/>
          <p:cNvSpPr txBox="1"/>
          <p:nvPr/>
        </p:nvSpPr>
        <p:spPr>
          <a:xfrm rot="5400000">
            <a:off x="9503778" y="4487744"/>
            <a:ext cx="2253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+mn-lt"/>
              </a:rPr>
              <a:t>Synthesized images</a:t>
            </a:r>
            <a:endParaRPr lang="en-U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91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CEFF1-CA38-4FD6-BAEF-86072D2B2210}"/>
              </a:ext>
            </a:extLst>
          </p:cNvPr>
          <p:cNvSpPr txBox="1"/>
          <p:nvPr/>
        </p:nvSpPr>
        <p:spPr>
          <a:xfrm>
            <a:off x="1597525" y="701814"/>
            <a:ext cx="8996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 (GAN)</a:t>
            </a:r>
          </a:p>
        </p:txBody>
      </p:sp>
      <p:pic>
        <p:nvPicPr>
          <p:cNvPr id="1026" name="Picture 2" descr="Image result for generative adversarial networks">
            <a:extLst>
              <a:ext uri="{FF2B5EF4-FFF2-40B4-BE49-F238E27FC236}">
                <a16:creationId xmlns:a16="http://schemas.microsoft.com/office/drawing/2014/main" id="{D4A75B6F-73DE-4340-ABD1-BF2CC38D4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990" y="1807525"/>
            <a:ext cx="9990020" cy="435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866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kjkjkj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27" y="1371604"/>
            <a:ext cx="10904554" cy="53328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113198" y="3548830"/>
            <a:ext cx="291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+mn-lt"/>
              </a:rPr>
              <a:t>ImageNet training </a:t>
            </a:r>
            <a:r>
              <a:rPr lang="en-US" sz="2000" b="1" dirty="0">
                <a:latin typeface="+mn-lt"/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38329998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191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Cherry Picked Results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577" y="1480502"/>
            <a:ext cx="8380845" cy="50594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10912067" y="329739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2787089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Problems With Counting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9214" y="1371600"/>
            <a:ext cx="7890371" cy="4754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10912067" y="329739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4619986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252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Problems With Perspective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034" y="1371604"/>
            <a:ext cx="8855931" cy="50496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10912067" y="329739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33112580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9925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Problems With Global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523" y="1371604"/>
            <a:ext cx="8482953" cy="52359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10912067" y="329739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21979698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284" y="365126"/>
            <a:ext cx="11515060" cy="1073428"/>
          </a:xfrm>
        </p:spPr>
        <p:txBody>
          <a:bodyPr>
            <a:noAutofit/>
          </a:bodyPr>
          <a:lstStyle/>
          <a:p>
            <a:pPr algn="ctr"/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Beyond Labels: Providing Images as Input to Generator:</a:t>
            </a:r>
            <a:b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Next Video Frame Prediction </a:t>
            </a:r>
            <a:r>
              <a:rPr lang="en-US" sz="3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(Lotter et al., 2016)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0748" y="5621572"/>
            <a:ext cx="10087558" cy="1073427"/>
          </a:xfrm>
        </p:spPr>
        <p:txBody>
          <a:bodyPr>
            <a:normAutofit/>
          </a:bodyPr>
          <a:lstStyle/>
          <a:p>
            <a:r>
              <a:rPr lang="en-US" dirty="0"/>
              <a:t>MSE tends to produce blurry images on any task</a:t>
            </a:r>
          </a:p>
          <a:p>
            <a:pPr lvl="1"/>
            <a:r>
              <a:rPr lang="en-US" dirty="0"/>
              <a:t>when you can’t predict well, predict the expectation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619" y="1525075"/>
            <a:ext cx="9046762" cy="40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310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44" y="1649925"/>
            <a:ext cx="10214919" cy="401372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1BECB80-33DA-274A-BE13-7804898E0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6"/>
            <a:ext cx="11515060" cy="1073428"/>
          </a:xfrm>
        </p:spPr>
        <p:txBody>
          <a:bodyPr>
            <a:noAutofit/>
          </a:bodyPr>
          <a:lstStyle/>
          <a:p>
            <a:pPr algn="ctr"/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Beyond Labels: Providing Images as Input to Generator:</a:t>
            </a:r>
            <a:b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Next Video Frame Prediction </a:t>
            </a:r>
            <a:r>
              <a:rPr lang="en-US" sz="3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(Lotter et al., 2016)</a:t>
            </a:r>
          </a:p>
        </p:txBody>
      </p:sp>
    </p:spTree>
    <p:extLst>
      <p:ext uri="{BB962C8B-B14F-4D97-AF65-F5344CB8AC3E}">
        <p14:creationId xmlns:p14="http://schemas.microsoft.com/office/powerpoint/2010/main" val="27221475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Visually-Aware Fashion Recommendation and Design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With GANs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(Kang et al., 2017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10896600" cy="4351338"/>
          </a:xfrm>
        </p:spPr>
        <p:txBody>
          <a:bodyPr/>
          <a:lstStyle/>
          <a:p>
            <a:r>
              <a:rPr lang="en-US" dirty="0"/>
              <a:t>Recommender systems predict how much a particular user will like a particular item</a:t>
            </a:r>
          </a:p>
          <a:p>
            <a:pPr lvl="1"/>
            <a:r>
              <a:rPr lang="en-US" dirty="0"/>
              <a:t>Can predict based on features of item (e.g., movie director, dress length)</a:t>
            </a:r>
          </a:p>
          <a:p>
            <a:pPr lvl="1"/>
            <a:r>
              <a:rPr lang="en-US" dirty="0"/>
              <a:t>Can also predict directly from images</a:t>
            </a:r>
          </a:p>
          <a:p>
            <a:r>
              <a:rPr lang="en-US" dirty="0"/>
              <a:t>Twist here is that instead of </a:t>
            </a:r>
            <a:br>
              <a:rPr lang="en-US" dirty="0"/>
            </a:br>
            <a:r>
              <a:rPr lang="en-US" dirty="0"/>
              <a:t>predicting from a predefined set,</a:t>
            </a:r>
            <a:br>
              <a:rPr lang="en-US" dirty="0"/>
            </a:br>
            <a:r>
              <a:rPr lang="en-US" i="1" dirty="0"/>
              <a:t>generate images</a:t>
            </a:r>
            <a:r>
              <a:rPr lang="en-US" dirty="0"/>
              <a:t> that would be liked.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6868" y="3306770"/>
            <a:ext cx="5549900" cy="3200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652084" y="4812632"/>
            <a:ext cx="4604084" cy="2133600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35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class-conditional generator and discriminator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8554" y="2848811"/>
            <a:ext cx="4711700" cy="31369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6CE6DDE-FD88-7D49-9FE8-781AF27BB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Visually-Aware Fashion Recommendation and Design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With GANs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(Kang et al., 2017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23758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7012" y="1561025"/>
                <a:ext cx="5809360" cy="4754562"/>
              </a:xfrm>
            </p:spPr>
            <p:txBody>
              <a:bodyPr/>
              <a:lstStyle/>
              <a:p>
                <a:r>
                  <a:rPr lang="en-US" dirty="0"/>
                  <a:t>Optimize with GAN</a:t>
                </a:r>
              </a:p>
              <a:p>
                <a:pPr lvl="1"/>
                <a:r>
                  <a:rPr lang="en-US" dirty="0"/>
                  <a:t>find latent representation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𝒛</m:t>
                    </m:r>
                  </m:oMath>
                </a14:m>
                <a:r>
                  <a:rPr lang="en-US" dirty="0"/>
                  <a:t> that obtains the highest recommendation score</a:t>
                </a:r>
              </a:p>
              <a:p>
                <a:pPr lvl="1"/>
                <a:r>
                  <a:rPr lang="en-US" dirty="0"/>
                  <a:t>gradient ascent search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7012" y="1561025"/>
                <a:ext cx="5809360" cy="4754562"/>
              </a:xfrm>
              <a:blipFill>
                <a:blip r:embed="rId2"/>
                <a:stretch>
                  <a:fillRect l="-1747" t="-213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334" y="1291388"/>
            <a:ext cx="3501171" cy="529383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35570C0-B393-2149-9E64-298B76CA1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93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Visually-Aware Fashion Recommendation and Design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With GANs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(Kang et al., 2017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11680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an discriminator mnist">
            <a:extLst>
              <a:ext uri="{FF2B5EF4-FFF2-40B4-BE49-F238E27FC236}">
                <a16:creationId xmlns:a16="http://schemas.microsoft.com/office/drawing/2014/main" id="{B7C6F6AF-F916-46F5-87D7-8BF00AA8D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4488"/>
            <a:ext cx="12192000" cy="284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66EABE-FE79-4355-94E9-8E250AB31D3A}"/>
              </a:ext>
            </a:extLst>
          </p:cNvPr>
          <p:cNvSpPr txBox="1"/>
          <p:nvPr/>
        </p:nvSpPr>
        <p:spPr>
          <a:xfrm>
            <a:off x="1597525" y="701814"/>
            <a:ext cx="8996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 (GAN)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6DEAE1B0-51BE-411D-B7D3-83E372DCD958}"/>
              </a:ext>
            </a:extLst>
          </p:cNvPr>
          <p:cNvSpPr/>
          <p:nvPr/>
        </p:nvSpPr>
        <p:spPr>
          <a:xfrm rot="5400000">
            <a:off x="9032784" y="1824836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F072A0-A40E-4833-A8C4-4B22EF8C17F6}"/>
              </a:ext>
            </a:extLst>
          </p:cNvPr>
          <p:cNvSpPr txBox="1"/>
          <p:nvPr/>
        </p:nvSpPr>
        <p:spPr>
          <a:xfrm>
            <a:off x="7345056" y="5065214"/>
            <a:ext cx="2542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Binary Classifier: 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Conv, Leaky </a:t>
            </a:r>
            <a:r>
              <a:rPr lang="en-US" sz="2400" b="1" dirty="0" err="1">
                <a:solidFill>
                  <a:srgbClr val="0070C0"/>
                </a:solidFill>
              </a:rPr>
              <a:t>ReLU</a:t>
            </a:r>
            <a:r>
              <a:rPr lang="en-US" sz="2400" b="1" dirty="0">
                <a:solidFill>
                  <a:srgbClr val="0070C0"/>
                </a:solidFill>
              </a:rPr>
              <a:t>, 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FC, Sigmoid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DE7CDC1-DCAE-4155-B99D-2B146E85789C}"/>
              </a:ext>
            </a:extLst>
          </p:cNvPr>
          <p:cNvSpPr/>
          <p:nvPr/>
        </p:nvSpPr>
        <p:spPr>
          <a:xfrm rot="5400000">
            <a:off x="3005418" y="2086446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90F732-D39A-416E-8661-C9F8604C2A6D}"/>
              </a:ext>
            </a:extLst>
          </p:cNvPr>
          <p:cNvSpPr txBox="1"/>
          <p:nvPr/>
        </p:nvSpPr>
        <p:spPr>
          <a:xfrm>
            <a:off x="1606418" y="5243512"/>
            <a:ext cx="3301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New components:</a:t>
            </a:r>
          </a:p>
          <a:p>
            <a:r>
              <a:rPr lang="en-US" sz="2400" b="1" dirty="0">
                <a:solidFill>
                  <a:srgbClr val="C00000"/>
                </a:solidFill>
              </a:rPr>
              <a:t>Transposed convolution,</a:t>
            </a:r>
          </a:p>
          <a:p>
            <a:r>
              <a:rPr lang="en-US" sz="2400" b="1" dirty="0">
                <a:solidFill>
                  <a:srgbClr val="C00000"/>
                </a:solidFill>
              </a:rPr>
              <a:t>Batch Normalization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E3932-2436-4615-9687-435C0FA56724}"/>
              </a:ext>
            </a:extLst>
          </p:cNvPr>
          <p:cNvSpPr/>
          <p:nvPr/>
        </p:nvSpPr>
        <p:spPr>
          <a:xfrm>
            <a:off x="8962398" y="6581001"/>
            <a:ext cx="32296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https://github.com/PramodShenoy/GANerations</a:t>
            </a:r>
          </a:p>
        </p:txBody>
      </p:sp>
    </p:spTree>
    <p:extLst>
      <p:ext uri="{BB962C8B-B14F-4D97-AF65-F5344CB8AC3E}">
        <p14:creationId xmlns:p14="http://schemas.microsoft.com/office/powerpoint/2010/main" val="97234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8" grpId="0" animBg="1"/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3800" y="0"/>
            <a:ext cx="4719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792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5234D-23EE-EC49-AE70-5D3D9A6F7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o-RO" dirty="0" err="1"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ro-RO" dirty="0">
                <a:latin typeface="Arial" panose="020B0604020202020204" pitchFamily="34" charset="0"/>
                <a:cs typeface="Arial" panose="020B0604020202020204" pitchFamily="34" charset="0"/>
              </a:rPr>
              <a:t> GAN</a:t>
            </a:r>
          </a:p>
        </p:txBody>
      </p:sp>
    </p:spTree>
    <p:extLst>
      <p:ext uri="{BB962C8B-B14F-4D97-AF65-F5344CB8AC3E}">
        <p14:creationId xmlns:p14="http://schemas.microsoft.com/office/powerpoint/2010/main" val="29565735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70" y="1028733"/>
            <a:ext cx="10594660" cy="40724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340" y="185767"/>
            <a:ext cx="11881320" cy="842966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Image-to-Image Translation</a:t>
            </a:r>
            <a:r>
              <a:rPr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pix2pix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5978" y="5538969"/>
            <a:ext cx="8120044" cy="81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33" dirty="0">
                <a:latin typeface="+mj-lt"/>
              </a:rPr>
              <a:t>Image-to-image Translation with Conditional Adversarial Nets </a:t>
            </a:r>
          </a:p>
          <a:p>
            <a:pPr algn="ctr"/>
            <a:r>
              <a:rPr lang="en-US" sz="2333" dirty="0">
                <a:latin typeface="+mj-lt"/>
              </a:rPr>
              <a:t>Phillip Isola, Jun-</a:t>
            </a:r>
            <a:r>
              <a:rPr lang="en-US" altLang="zh-CN" sz="2333" dirty="0">
                <a:latin typeface="+mj-lt"/>
              </a:rPr>
              <a:t>Yan </a:t>
            </a:r>
            <a:r>
              <a:rPr lang="en-US" sz="2333" dirty="0">
                <a:latin typeface="+mj-lt"/>
              </a:rPr>
              <a:t>Zhu, </a:t>
            </a:r>
            <a:r>
              <a:rPr lang="en-US" sz="2333" dirty="0" err="1">
                <a:latin typeface="+mj-lt"/>
              </a:rPr>
              <a:t>Tinghui</a:t>
            </a:r>
            <a:r>
              <a:rPr lang="en-US" sz="2333" dirty="0">
                <a:latin typeface="+mj-lt"/>
              </a:rPr>
              <a:t> Zhou, Alexei A. </a:t>
            </a:r>
            <a:r>
              <a:rPr lang="en-US" sz="2333" dirty="0" err="1">
                <a:latin typeface="+mj-lt"/>
              </a:rPr>
              <a:t>Efros</a:t>
            </a:r>
            <a:r>
              <a:rPr lang="en-US" sz="2333" dirty="0">
                <a:latin typeface="+mj-lt"/>
              </a:rPr>
              <a:t>.  CVPR 2017</a:t>
            </a:r>
          </a:p>
        </p:txBody>
      </p:sp>
    </p:spTree>
    <p:extLst>
      <p:ext uri="{BB962C8B-B14F-4D97-AF65-F5344CB8AC3E}">
        <p14:creationId xmlns:p14="http://schemas.microsoft.com/office/powerpoint/2010/main" val="22120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08"/>
    </mc:Choice>
    <mc:Fallback xmlns="">
      <p:transition spd="slow" advTm="21208"/>
    </mc:Fallback>
  </mc:AlternateContent>
  <p:extLst>
    <p:ext uri="{E180D4A7-C9FB-4DFB-919C-405C955672EB}">
      <p14:showEvtLst xmlns:p14="http://schemas.microsoft.com/office/powerpoint/2010/main">
        <p14:playEvt time="32" objId="11"/>
        <p14:stopEvt time="4783" objId="11"/>
      </p14:showEvtLst>
    </p:ext>
  </p:extLs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8162"/>
            <a:ext cx="10515600" cy="921415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Cycle GANs </a:t>
            </a:r>
            <a:r>
              <a:rPr lang="en-US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[Zhu et al</a:t>
            </a:r>
            <a:r>
              <a:rPr lang="en-US" sz="4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., ICCV 2017</a:t>
            </a:r>
            <a:r>
              <a:rPr lang="en-US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132" y="1286540"/>
            <a:ext cx="11688803" cy="111641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Given two image collections</a:t>
            </a:r>
          </a:p>
          <a:p>
            <a:pPr lvl="1"/>
            <a:r>
              <a:rPr lang="en-US" dirty="0"/>
              <a:t>algorithm learns to translate an image from one collection to the other</a:t>
            </a:r>
          </a:p>
          <a:p>
            <a:pPr lvl="1"/>
            <a:r>
              <a:rPr lang="en-US" dirty="0"/>
              <a:t>does not require correspondence between images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1750" y="2445487"/>
            <a:ext cx="9588500" cy="43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48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/>
          <p:cNvSpPr txBox="1"/>
          <p:nvPr/>
        </p:nvSpPr>
        <p:spPr>
          <a:xfrm>
            <a:off x="1888602" y="206997"/>
            <a:ext cx="182793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Paired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575387" y="1022972"/>
            <a:ext cx="4422543" cy="6186448"/>
            <a:chOff x="157808" y="1937488"/>
            <a:chExt cx="4248472" cy="5980546"/>
          </a:xfrm>
        </p:grpSpPr>
        <p:grpSp>
          <p:nvGrpSpPr>
            <p:cNvPr id="63" name="Group 189"/>
            <p:cNvGrpSpPr/>
            <p:nvPr/>
          </p:nvGrpSpPr>
          <p:grpSpPr>
            <a:xfrm>
              <a:off x="157808" y="2545949"/>
              <a:ext cx="4248472" cy="1190520"/>
              <a:chOff x="0" y="0"/>
              <a:chExt cx="2721759" cy="852739"/>
            </a:xfrm>
          </p:grpSpPr>
          <p:pic>
            <p:nvPicPr>
              <p:cNvPr id="81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2" name="pasted-image.pdf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3" name="pasted-image.pdf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64" name="Group 193"/>
            <p:cNvGrpSpPr/>
            <p:nvPr/>
          </p:nvGrpSpPr>
          <p:grpSpPr>
            <a:xfrm>
              <a:off x="157808" y="5302779"/>
              <a:ext cx="4248472" cy="1190520"/>
              <a:chOff x="0" y="0"/>
              <a:chExt cx="2721759" cy="852739"/>
            </a:xfrm>
          </p:grpSpPr>
          <p:pic>
            <p:nvPicPr>
              <p:cNvPr id="78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9" name="pasted-image.pdf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" name="pasted-image.pdf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65" name="Group 197"/>
            <p:cNvGrpSpPr/>
            <p:nvPr/>
          </p:nvGrpSpPr>
          <p:grpSpPr>
            <a:xfrm>
              <a:off x="157808" y="3899037"/>
              <a:ext cx="4248472" cy="1190520"/>
              <a:chOff x="0" y="0"/>
              <a:chExt cx="2721759" cy="852739"/>
            </a:xfrm>
          </p:grpSpPr>
          <p:pic>
            <p:nvPicPr>
              <p:cNvPr id="75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6" name="pasted-image.pdf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" name="pasted-image.pdf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66" name="1.jpg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7" name="2.jpg"/>
            <p:cNvPicPr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8" name="3.jpg"/>
            <p:cNvPicPr>
              <a:picLocks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929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9" name="1.jpg"/>
            <p:cNvPicPr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0" name="2.jpg"/>
            <p:cNvPicPr>
              <a:picLocks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1" name="3.jpg"/>
            <p:cNvPicPr>
              <a:picLocks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Shape 198"/>
                <p:cNvSpPr/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44648" tIns="44648" rIns="44648" bIns="44648" numCol="1" anchor="ctr">
                  <a:noAutofit/>
                </a:bodyPr>
                <a:lstStyle>
                  <a:lvl1pPr defTabSz="821531">
                    <a:defRPr sz="4000">
                      <a:latin typeface="Adobe 繁黑體 Std B"/>
                      <a:ea typeface="Adobe 繁黑體 Std B"/>
                      <a:cs typeface="Adobe 繁黑體 Std B"/>
                      <a:sym typeface="Adobe 繁黑體 Std B"/>
                    </a:defRPr>
                  </a:lvl1pPr>
                </a:lstStyle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250" i="1">
                            <a:latin typeface="Cambria Math" charset="0"/>
                          </a:rPr>
                          <m:t>⋯</m:t>
                        </m:r>
                      </m:oMath>
                    </m:oMathPara>
                  </a14:m>
                  <a:endParaRPr sz="6250" dirty="0">
                    <a:latin typeface="Adobe Clean" panose="020B0503020404020204" pitchFamily="34" charset="0"/>
                  </a:endParaRPr>
                </a:p>
              </p:txBody>
            </p:sp>
          </mc:Choice>
          <mc:Fallback xmlns="">
            <p:sp>
              <p:nvSpPr>
                <p:cNvPr id="72" name="Shape 19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73" name="pasted-image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10235" y="1955219"/>
              <a:ext cx="574891" cy="3900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74" name="pasted-image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67179" y="1937488"/>
              <a:ext cx="535244" cy="425536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32190626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6113979" y="5735634"/>
            <a:ext cx="5227926" cy="969846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67" dirty="0">
                <a:solidFill>
                  <a:schemeClr val="tx1"/>
                </a:solidFill>
              </a:rPr>
              <a:t>- Expensive to collec</a:t>
            </a:r>
            <a:r>
              <a:rPr lang="en-US" altLang="zh-CN" sz="2667" dirty="0">
                <a:solidFill>
                  <a:schemeClr val="tx1"/>
                </a:solidFill>
              </a:rPr>
              <a:t>t pairs.</a:t>
            </a: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- Impossible in many scenarios.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264132" y="842005"/>
            <a:ext cx="6750909" cy="2189661"/>
            <a:chOff x="6316958" y="1010406"/>
            <a:chExt cx="8101091" cy="2627593"/>
          </a:xfrm>
        </p:grpSpPr>
        <p:pic>
          <p:nvPicPr>
            <p:cNvPr id="29" name="pasted-image-filter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59183" y="1010406"/>
              <a:ext cx="3558866" cy="2059008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30" name="pasted-image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6958" y="1010406"/>
              <a:ext cx="3558865" cy="2059008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4" name="Arrow: Right 3"/>
            <p:cNvSpPr/>
            <p:nvPr/>
          </p:nvSpPr>
          <p:spPr>
            <a:xfrm>
              <a:off x="10080917" y="1761948"/>
              <a:ext cx="581113" cy="555924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7321096" y="3034680"/>
                  <a:ext cx="5713564" cy="6033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667" dirty="0"/>
                    <a:t>Label </a:t>
                  </a:r>
                  <a14:m>
                    <m:oMath xmlns:m="http://schemas.openxmlformats.org/officeDocument/2006/math">
                      <m:r>
                        <a:rPr lang="en-US" sz="2667" i="1">
                          <a:latin typeface="Cambria Math" panose="02040503050406030204" pitchFamily="18" charset="0"/>
                        </a:rPr>
                        <m:t>↔</m:t>
                      </m:r>
                    </m:oMath>
                  </a14:m>
                  <a:r>
                    <a:rPr lang="en-US" sz="2667" dirty="0"/>
                    <a:t> photo: per-pixel labeling</a:t>
                  </a: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21096" y="3034680"/>
                  <a:ext cx="5713564" cy="603319"/>
                </a:xfrm>
                <a:prstGeom prst="rect">
                  <a:avLst/>
                </a:prstGeom>
                <a:blipFill>
                  <a:blip r:embed="rId5"/>
                  <a:stretch>
                    <a:fillRect l="-2400" t="-9756" r="-1333" b="-29268"/>
                  </a:stretch>
                </a:blipFill>
              </p:spPr>
              <p:txBody>
                <a:bodyPr/>
                <a:lstStyle/>
                <a:p>
                  <a:r>
                    <a:rPr lang="ro-RO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" name="Group 8"/>
          <p:cNvGrpSpPr/>
          <p:nvPr/>
        </p:nvGrpSpPr>
        <p:grpSpPr>
          <a:xfrm>
            <a:off x="5264132" y="3173707"/>
            <a:ext cx="6749368" cy="2540751"/>
            <a:chOff x="6316958" y="3808448"/>
            <a:chExt cx="8099241" cy="3048901"/>
          </a:xfrm>
        </p:grpSpPr>
        <p:grpSp>
          <p:nvGrpSpPr>
            <p:cNvPr id="8" name="Group 7"/>
            <p:cNvGrpSpPr/>
            <p:nvPr/>
          </p:nvGrpSpPr>
          <p:grpSpPr>
            <a:xfrm>
              <a:off x="6316958" y="3808448"/>
              <a:ext cx="8099241" cy="2322576"/>
              <a:chOff x="6316958" y="3970784"/>
              <a:chExt cx="8099241" cy="2322576"/>
            </a:xfrm>
          </p:grpSpPr>
          <p:sp>
            <p:nvSpPr>
              <p:cNvPr id="79" name="Arrow: Right 78"/>
              <p:cNvSpPr/>
              <p:nvPr/>
            </p:nvSpPr>
            <p:spPr>
              <a:xfrm>
                <a:off x="10072052" y="4854110"/>
                <a:ext cx="581113" cy="555924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pic>
            <p:nvPicPr>
              <p:cNvPr id="80" name="Picture 2" descr="Image result for question mark square"/>
              <p:cNvPicPr>
                <a:picLocks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859183" y="3970784"/>
                <a:ext cx="3557016" cy="2322576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1" name="pasted-image.png"/>
              <p:cNvPicPr>
                <a:picLocks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6958" y="3972894"/>
                <a:ext cx="3557653" cy="23183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TextBox 82"/>
                <p:cNvSpPr txBox="1"/>
                <p:nvPr/>
              </p:nvSpPr>
              <p:spPr>
                <a:xfrm>
                  <a:off x="7478095" y="6254030"/>
                  <a:ext cx="5990870" cy="6033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667" dirty="0"/>
                    <a:t>Horse</a:t>
                  </a:r>
                  <a:r>
                    <a:rPr lang="en-US" sz="2667" dirty="0"/>
                    <a:t> </a:t>
                  </a:r>
                  <a14:m>
                    <m:oMath xmlns:m="http://schemas.openxmlformats.org/officeDocument/2006/math">
                      <m:r>
                        <a:rPr lang="en-US" sz="2667" i="1">
                          <a:latin typeface="Cambria Math" panose="02040503050406030204" pitchFamily="18" charset="0"/>
                        </a:rPr>
                        <m:t>↔</m:t>
                      </m:r>
                    </m:oMath>
                  </a14:m>
                  <a:r>
                    <a:rPr lang="en-US" sz="2667" dirty="0"/>
                    <a:t> zebra: how to get zebras?</a:t>
                  </a:r>
                </a:p>
              </p:txBody>
            </p:sp>
          </mc:Choice>
          <mc:Fallback xmlns="">
            <p:sp>
              <p:nvSpPr>
                <p:cNvPr id="83" name="TextBox 8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78095" y="6254030"/>
                  <a:ext cx="5990870" cy="603319"/>
                </a:xfrm>
                <a:prstGeom prst="rect">
                  <a:avLst/>
                </a:prstGeom>
                <a:blipFill>
                  <a:blip r:embed="rId8"/>
                  <a:stretch>
                    <a:fillRect l="-2284" t="-9756" r="-1015" b="-29268"/>
                  </a:stretch>
                </a:blipFill>
              </p:spPr>
              <p:txBody>
                <a:bodyPr/>
                <a:lstStyle/>
                <a:p>
                  <a:r>
                    <a:rPr lang="ro-RO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7" name="TextBox 36"/>
          <p:cNvSpPr txBox="1"/>
          <p:nvPr/>
        </p:nvSpPr>
        <p:spPr>
          <a:xfrm>
            <a:off x="1888602" y="206997"/>
            <a:ext cx="182793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Paired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575387" y="1022972"/>
            <a:ext cx="4422543" cy="6186448"/>
            <a:chOff x="157808" y="1937488"/>
            <a:chExt cx="4248472" cy="5980546"/>
          </a:xfrm>
        </p:grpSpPr>
        <p:grpSp>
          <p:nvGrpSpPr>
            <p:cNvPr id="39" name="Group 189"/>
            <p:cNvGrpSpPr/>
            <p:nvPr/>
          </p:nvGrpSpPr>
          <p:grpSpPr>
            <a:xfrm>
              <a:off x="157808" y="2545949"/>
              <a:ext cx="4248472" cy="1190520"/>
              <a:chOff x="0" y="0"/>
              <a:chExt cx="2721759" cy="852739"/>
            </a:xfrm>
          </p:grpSpPr>
          <p:pic>
            <p:nvPicPr>
              <p:cNvPr id="84" name="pasted-image.pdf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5" name="pasted-image.pdf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6" name="pasted-image.pdf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" name="Group 193"/>
            <p:cNvGrpSpPr/>
            <p:nvPr/>
          </p:nvGrpSpPr>
          <p:grpSpPr>
            <a:xfrm>
              <a:off x="157808" y="5302779"/>
              <a:ext cx="4248472" cy="1190520"/>
              <a:chOff x="0" y="0"/>
              <a:chExt cx="2721759" cy="852739"/>
            </a:xfrm>
          </p:grpSpPr>
          <p:pic>
            <p:nvPicPr>
              <p:cNvPr id="54" name="pasted-image.pdf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5" name="pasted-image.pdf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2" name="pasted-image.pdf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1" name="Group 197"/>
            <p:cNvGrpSpPr/>
            <p:nvPr/>
          </p:nvGrpSpPr>
          <p:grpSpPr>
            <a:xfrm>
              <a:off x="157808" y="3899037"/>
              <a:ext cx="4248472" cy="1190520"/>
              <a:chOff x="0" y="0"/>
              <a:chExt cx="2721759" cy="852739"/>
            </a:xfrm>
          </p:grpSpPr>
          <p:pic>
            <p:nvPicPr>
              <p:cNvPr id="51" name="pasted-image.pdf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" name="pasted-image.pdf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3" name="pasted-image.pdf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2" name="1.jpg"/>
            <p:cNvPicPr>
              <a:picLocks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3" name="2.jpg"/>
            <p:cNvPicPr>
              <a:picLocks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4" name="3.jpg"/>
            <p:cNvPicPr>
              <a:picLocks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929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1.jpg"/>
            <p:cNvPicPr>
              <a:picLocks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6" name="2.jpg"/>
            <p:cNvPicPr>
              <a:picLocks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7" name="3.jpg"/>
            <p:cNvPicPr>
              <a:picLocks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Shape 198"/>
                <p:cNvSpPr/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44648" tIns="44648" rIns="44648" bIns="44648" numCol="1" anchor="ctr">
                  <a:noAutofit/>
                </a:bodyPr>
                <a:lstStyle>
                  <a:lvl1pPr defTabSz="821531">
                    <a:defRPr sz="4000">
                      <a:latin typeface="Adobe 繁黑體 Std B"/>
                      <a:ea typeface="Adobe 繁黑體 Std B"/>
                      <a:cs typeface="Adobe 繁黑體 Std B"/>
                      <a:sym typeface="Adobe 繁黑體 Std B"/>
                    </a:defRPr>
                  </a:lvl1pPr>
                </a:lstStyle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250" i="1">
                            <a:latin typeface="Cambria Math" charset="0"/>
                          </a:rPr>
                          <m:t>⋯</m:t>
                        </m:r>
                      </m:oMath>
                    </m:oMathPara>
                  </a14:m>
                  <a:endParaRPr sz="6250" dirty="0">
                    <a:latin typeface="Adobe Clean" panose="020B0503020404020204" pitchFamily="34" charset="0"/>
                  </a:endParaRPr>
                </a:p>
              </p:txBody>
            </p:sp>
          </mc:Choice>
          <mc:Fallback xmlns="">
            <p:sp>
              <p:nvSpPr>
                <p:cNvPr id="48" name="Shape 19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49" name="pasted-image.pdf"/>
            <p:cNvPicPr>
              <a:picLocks noChangeAspect="1"/>
            </p:cNvPicPr>
            <p:nvPr/>
          </p:nvPicPr>
          <p:blipFill>
            <a:blip r:embed="rId30"/>
            <a:stretch>
              <a:fillRect/>
            </a:stretch>
          </p:blipFill>
          <p:spPr>
            <a:xfrm>
              <a:off x="1010235" y="1955219"/>
              <a:ext cx="574891" cy="3900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50" name="pasted-image.pdf"/>
            <p:cNvPicPr>
              <a:picLocks noChangeAspect="1"/>
            </p:cNvPicPr>
            <p:nvPr/>
          </p:nvPicPr>
          <p:blipFill>
            <a:blip r:embed="rId31"/>
            <a:stretch>
              <a:fillRect/>
            </a:stretch>
          </p:blipFill>
          <p:spPr>
            <a:xfrm>
              <a:off x="2867179" y="1937488"/>
              <a:ext cx="535244" cy="425536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77601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sted-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848" y="3659057"/>
            <a:ext cx="119566" cy="28397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2"/>
          <p:cNvGrpSpPr/>
          <p:nvPr/>
        </p:nvGrpSpPr>
        <p:grpSpPr>
          <a:xfrm>
            <a:off x="8316247" y="1009764"/>
            <a:ext cx="2040227" cy="5760387"/>
            <a:chOff x="9979496" y="1211717"/>
            <a:chExt cx="2448272" cy="6912464"/>
          </a:xfrm>
        </p:grpSpPr>
        <p:pic>
          <p:nvPicPr>
            <p:cNvPr id="10" name="pasted-image.png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7528" y="1803447"/>
              <a:ext cx="1828800" cy="1433762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pasted-image.png"/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7530" y="5037597"/>
              <a:ext cx="1828800" cy="1433762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pasted-image.png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7528" y="3420938"/>
              <a:ext cx="1828800" cy="1433762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pasted-image.pdf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979496" y="1707640"/>
              <a:ext cx="269011" cy="560839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4" name="pasted-image.pdf"/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2158757" y="1707640"/>
              <a:ext cx="269011" cy="560839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5" name="Shape 183"/>
            <p:cNvSpPr/>
            <p:nvPr/>
          </p:nvSpPr>
          <p:spPr>
            <a:xfrm rot="5400000">
              <a:off x="10849449" y="6833895"/>
              <a:ext cx="1568097" cy="101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9531" tIns="59531" rIns="59531" bIns="59531" anchor="ctr"/>
            <a:lstStyle>
              <a:lvl1pPr defTabSz="821531">
                <a:defRPr sz="4000">
                  <a:latin typeface="Adobe 繁黑體 Std B"/>
                  <a:ea typeface="Adobe 繁黑體 Std B"/>
                  <a:cs typeface="Adobe 繁黑體 Std B"/>
                  <a:sym typeface="Adobe 繁黑體 Std B"/>
                </a:defRPr>
              </a:lvl1pPr>
            </a:lstStyle>
            <a:p>
              <a:r>
                <a:rPr sz="8333" dirty="0">
                  <a:latin typeface="Adobe Clean" panose="020B0503020404020204" pitchFamily="34" charset="0"/>
                </a:rPr>
                <a:t>…</a:t>
              </a:r>
            </a:p>
          </p:txBody>
        </p:sp>
        <p:pic>
          <p:nvPicPr>
            <p:cNvPr id="32" name="pasted-image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973212" y="1211717"/>
              <a:ext cx="417433" cy="417273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4" name="Group 3"/>
          <p:cNvGrpSpPr/>
          <p:nvPr/>
        </p:nvGrpSpPr>
        <p:grpSpPr>
          <a:xfrm>
            <a:off x="5975987" y="1009764"/>
            <a:ext cx="2040227" cy="5779608"/>
            <a:chOff x="7171184" y="1211717"/>
            <a:chExt cx="2448272" cy="6935530"/>
          </a:xfrm>
        </p:grpSpPr>
        <p:grpSp>
          <p:nvGrpSpPr>
            <p:cNvPr id="2" name="Group 1"/>
            <p:cNvGrpSpPr/>
            <p:nvPr/>
          </p:nvGrpSpPr>
          <p:grpSpPr>
            <a:xfrm>
              <a:off x="7171184" y="1211717"/>
              <a:ext cx="2448272" cy="6068999"/>
              <a:chOff x="7171184" y="1211717"/>
              <a:chExt cx="2448272" cy="6068999"/>
            </a:xfrm>
          </p:grpSpPr>
          <p:pic>
            <p:nvPicPr>
              <p:cNvPr id="5" name="pasted-image.png"/>
              <p:cNvPicPr>
                <a:picLocks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9860" y="3420938"/>
                <a:ext cx="1828800" cy="14337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6" name="pasted-image.pdf"/>
              <p:cNvPicPr>
                <a:picLocks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1184" y="1672322"/>
                <a:ext cx="269011" cy="5608394"/>
              </a:xfrm>
              <a:prstGeom prst="rect">
                <a:avLst/>
              </a:prstGeom>
              <a:ln w="12700">
                <a:miter lim="400000"/>
              </a:ln>
            </p:spPr>
          </p:pic>
          <p:pic>
            <p:nvPicPr>
              <p:cNvPr id="7" name="pasted-image.pdf"/>
              <p:cNvPicPr>
                <a:picLocks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350443" y="1672322"/>
                <a:ext cx="269013" cy="5608394"/>
              </a:xfrm>
              <a:prstGeom prst="rect">
                <a:avLst/>
              </a:prstGeom>
              <a:ln w="12700">
                <a:miter lim="400000"/>
              </a:ln>
            </p:spPr>
          </p:pic>
          <p:pic>
            <p:nvPicPr>
              <p:cNvPr id="28" name="pasted-image.png"/>
              <p:cNvPicPr>
                <a:picLocks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9860" y="5037597"/>
                <a:ext cx="1828800" cy="14337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pasted-image.png"/>
              <p:cNvPicPr>
                <a:picLocks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9860" y="1803447"/>
                <a:ext cx="1828800" cy="14337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1" name="pasted-image.pdf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142352" y="1211717"/>
                <a:ext cx="463816" cy="417273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  <p:sp>
          <p:nvSpPr>
            <p:cNvPr id="46" name="Shape 198"/>
            <p:cNvSpPr/>
            <p:nvPr/>
          </p:nvSpPr>
          <p:spPr>
            <a:xfrm rot="5400000">
              <a:off x="8061548" y="6837982"/>
              <a:ext cx="1591163" cy="10273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9531" tIns="59531" rIns="59531" bIns="59531" numCol="1" anchor="ctr">
              <a:noAutofit/>
            </a:bodyPr>
            <a:lstStyle>
              <a:lvl1pPr defTabSz="821531">
                <a:defRPr sz="4000">
                  <a:latin typeface="Adobe 繁黑體 Std B"/>
                  <a:ea typeface="Adobe 繁黑體 Std B"/>
                  <a:cs typeface="Adobe 繁黑體 Std B"/>
                  <a:sym typeface="Adobe 繁黑體 Std B"/>
                </a:defRPr>
              </a:lvl1pPr>
            </a:lstStyle>
            <a:p>
              <a:r>
                <a:rPr sz="8333" dirty="0">
                  <a:latin typeface="Adobe Clean" panose="020B0503020404020204" pitchFamily="34" charset="0"/>
                </a:rPr>
                <a:t>…</a:t>
              </a:r>
            </a:p>
          </p:txBody>
        </p:sp>
      </p:grpSp>
      <p:sp>
        <p:nvSpPr>
          <p:cNvPr id="117" name="Shape 208"/>
          <p:cNvSpPr/>
          <p:nvPr/>
        </p:nvSpPr>
        <p:spPr>
          <a:xfrm flipV="1">
            <a:off x="5502134" y="897298"/>
            <a:ext cx="2" cy="5305578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  <a:prstDash val="sysDot"/>
            <a:miter lim="400000"/>
          </a:ln>
        </p:spPr>
        <p:txBody>
          <a:bodyPr lIns="42333" tIns="42333" rIns="42333" bIns="42333" anchor="ctr"/>
          <a:lstStyle/>
          <a:p>
            <a:pPr>
              <a:defRPr sz="2400"/>
            </a:pPr>
            <a:endParaRPr sz="2000"/>
          </a:p>
        </p:txBody>
      </p:sp>
      <p:sp>
        <p:nvSpPr>
          <p:cNvPr id="140" name="TextBox 139"/>
          <p:cNvSpPr txBox="1"/>
          <p:nvPr/>
        </p:nvSpPr>
        <p:spPr>
          <a:xfrm>
            <a:off x="1888602" y="206997"/>
            <a:ext cx="182793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Paired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6756073" y="206997"/>
            <a:ext cx="259513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Unpaired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575387" y="1022972"/>
            <a:ext cx="4422543" cy="6186448"/>
            <a:chOff x="157808" y="1937488"/>
            <a:chExt cx="4248472" cy="5980546"/>
          </a:xfrm>
        </p:grpSpPr>
        <p:grpSp>
          <p:nvGrpSpPr>
            <p:cNvPr id="47" name="Group 189"/>
            <p:cNvGrpSpPr/>
            <p:nvPr/>
          </p:nvGrpSpPr>
          <p:grpSpPr>
            <a:xfrm>
              <a:off x="157808" y="2545949"/>
              <a:ext cx="4248472" cy="1190520"/>
              <a:chOff x="0" y="0"/>
              <a:chExt cx="2721759" cy="852739"/>
            </a:xfrm>
          </p:grpSpPr>
          <p:pic>
            <p:nvPicPr>
              <p:cNvPr id="65" name="pasted-image.pdf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6" name="pasted-image.pdf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7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8" name="Group 193"/>
            <p:cNvGrpSpPr/>
            <p:nvPr/>
          </p:nvGrpSpPr>
          <p:grpSpPr>
            <a:xfrm>
              <a:off x="157808" y="5302779"/>
              <a:ext cx="4248472" cy="1190520"/>
              <a:chOff x="0" y="0"/>
              <a:chExt cx="2721759" cy="852739"/>
            </a:xfrm>
          </p:grpSpPr>
          <p:pic>
            <p:nvPicPr>
              <p:cNvPr id="62" name="pasted-image.pdf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3" name="pasted-image.pdf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4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9" name="Group 197"/>
            <p:cNvGrpSpPr/>
            <p:nvPr/>
          </p:nvGrpSpPr>
          <p:grpSpPr>
            <a:xfrm>
              <a:off x="157808" y="3899037"/>
              <a:ext cx="4248472" cy="1190520"/>
              <a:chOff x="0" y="0"/>
              <a:chExt cx="2721759" cy="852739"/>
            </a:xfrm>
          </p:grpSpPr>
          <p:pic>
            <p:nvPicPr>
              <p:cNvPr id="59" name="pasted-image.pdf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0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0" name="pasted-image.pdf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23745" y="0"/>
                <a:ext cx="198015" cy="7687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1" name="pasted-image.pdf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952" y="645442"/>
                <a:ext cx="94227" cy="207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50" name="1.jpg"/>
            <p:cNvPicPr>
              <a:picLocks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1" name="2.jpg"/>
            <p:cNvPicPr>
              <a:picLocks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52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2" name="3.jpg"/>
            <p:cNvPicPr>
              <a:picLocks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929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1.jpg"/>
            <p:cNvPicPr>
              <a:picLocks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2448867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4" name="2.jpg"/>
            <p:cNvPicPr>
              <a:picLocks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3846714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5" name="3.jpg"/>
            <p:cNvPicPr>
              <a:picLocks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6606" y="5239325"/>
              <a:ext cx="1426464" cy="1243584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Shape 198"/>
                <p:cNvSpPr/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44648" tIns="44648" rIns="44648" bIns="44648" numCol="1" anchor="ctr">
                  <a:noAutofit/>
                </a:bodyPr>
                <a:lstStyle>
                  <a:lvl1pPr defTabSz="821531">
                    <a:defRPr sz="4000">
                      <a:latin typeface="Adobe 繁黑體 Std B"/>
                      <a:ea typeface="Adobe 繁黑體 Std B"/>
                      <a:cs typeface="Adobe 繁黑體 Std B"/>
                      <a:sym typeface="Adobe 繁黑體 Std B"/>
                    </a:defRPr>
                  </a:lvl1pPr>
                </a:lstStyle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250" i="1">
                            <a:latin typeface="Cambria Math" charset="0"/>
                          </a:rPr>
                          <m:t>⋯</m:t>
                        </m:r>
                      </m:oMath>
                    </m:oMathPara>
                  </a14:m>
                  <a:endParaRPr sz="6250" dirty="0">
                    <a:latin typeface="Adobe Clean" panose="020B0503020404020204" pitchFamily="34" charset="0"/>
                  </a:endParaRPr>
                </a:p>
              </p:txBody>
            </p:sp>
          </mc:Choice>
          <mc:Fallback xmlns="">
            <p:sp>
              <p:nvSpPr>
                <p:cNvPr id="56" name="Shape 19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1594497" y="6702382"/>
                  <a:ext cx="1375094" cy="1056210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57" name="pasted-image.pdf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010235" y="1955219"/>
              <a:ext cx="574891" cy="3900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58" name="pasted-image.pdf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2867179" y="1937488"/>
              <a:ext cx="535244" cy="425536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22794656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822" y="2333818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question mark squa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822" y="585457"/>
            <a:ext cx="1623060" cy="16230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53" y="585373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85" name="Shape 3585"/>
          <p:cNvSpPr/>
          <p:nvPr/>
        </p:nvSpPr>
        <p:spPr>
          <a:xfrm>
            <a:off x="2173727" y="1396937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blipFill>
                <a:blip r:embed="rId6"/>
                <a:stretch>
                  <a:fillRect r="-4545" b="-1875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Shape 3565"/>
          <p:cNvSpPr/>
          <p:nvPr/>
        </p:nvSpPr>
        <p:spPr>
          <a:xfrm>
            <a:off x="2435594" y="2072046"/>
            <a:ext cx="1404358" cy="45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rPr sz="2500" dirty="0"/>
              <a:t>Generator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660915" y="712142"/>
            <a:ext cx="1022812" cy="1369591"/>
            <a:chOff x="1698576" y="4114800"/>
            <a:chExt cx="2232248" cy="2395642"/>
          </a:xfrm>
        </p:grpSpPr>
        <p:grpSp>
          <p:nvGrpSpPr>
            <p:cNvPr id="57" name="Group 56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59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0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1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4167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8" name="Rectangle 5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4" name="Shape 3802"/>
          <p:cNvSpPr/>
          <p:nvPr/>
        </p:nvSpPr>
        <p:spPr>
          <a:xfrm>
            <a:off x="6684456" y="2324158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p:sp>
        <p:nvSpPr>
          <p:cNvPr id="29" name="Shape 3827"/>
          <p:cNvSpPr/>
          <p:nvPr/>
        </p:nvSpPr>
        <p:spPr>
          <a:xfrm>
            <a:off x="1337292" y="2301074"/>
            <a:ext cx="2856277" cy="781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11" extrusionOk="0">
                <a:moveTo>
                  <a:pt x="0" y="0"/>
                </a:moveTo>
                <a:cubicBezTo>
                  <a:pt x="2588" y="14810"/>
                  <a:pt x="9788" y="21600"/>
                  <a:pt x="21600" y="20369"/>
                </a:cubicBezTo>
              </a:path>
            </a:pathLst>
          </a:custGeom>
          <a:ln w="50800">
            <a:solidFill>
              <a:srgbClr val="000000"/>
            </a:solidFill>
            <a:custDash>
              <a:ds d="200000" sp="200000"/>
            </a:custDash>
            <a:miter lim="400000"/>
            <a:tailEnd type="stealth"/>
          </a:ln>
        </p:spPr>
        <p:txBody>
          <a:bodyPr/>
          <a:lstStyle/>
          <a:p>
            <a:endParaRPr sz="1450"/>
          </a:p>
        </p:txBody>
      </p:sp>
      <p:grpSp>
        <p:nvGrpSpPr>
          <p:cNvPr id="31" name="Group 3812"/>
          <p:cNvGrpSpPr/>
          <p:nvPr/>
        </p:nvGrpSpPr>
        <p:grpSpPr>
          <a:xfrm rot="5400000">
            <a:off x="5458565" y="2206495"/>
            <a:ext cx="1760212" cy="157011"/>
            <a:chOff x="0" y="0"/>
            <a:chExt cx="3520423" cy="314020"/>
          </a:xfrm>
        </p:grpSpPr>
        <p:sp>
          <p:nvSpPr>
            <p:cNvPr id="33" name="Shape 3809"/>
            <p:cNvSpPr/>
            <p:nvPr/>
          </p:nvSpPr>
          <p:spPr>
            <a:xfrm>
              <a:off x="0" y="26778"/>
              <a:ext cx="3520424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34" name="Shape 3810"/>
            <p:cNvSpPr/>
            <p:nvPr/>
          </p:nvSpPr>
          <p:spPr>
            <a:xfrm flipH="1">
              <a:off x="22704" y="0"/>
              <a:ext cx="1" cy="31402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42" name="Shape 3811"/>
            <p:cNvSpPr/>
            <p:nvPr/>
          </p:nvSpPr>
          <p:spPr>
            <a:xfrm>
              <a:off x="3500345" y="28400"/>
              <a:ext cx="1" cy="25722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171643" y="1639363"/>
            <a:ext cx="1022812" cy="1369591"/>
            <a:chOff x="1698576" y="4114800"/>
            <a:chExt cx="2232248" cy="2395642"/>
          </a:xfrm>
        </p:grpSpPr>
        <p:grpSp>
          <p:nvGrpSpPr>
            <p:cNvPr id="45" name="Group 44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47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48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49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Rectangle 45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4167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6" name="Rectangle 4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0" name="Shape 3594"/>
          <p:cNvSpPr/>
          <p:nvPr/>
        </p:nvSpPr>
        <p:spPr>
          <a:xfrm>
            <a:off x="2046759" y="4749147"/>
            <a:ext cx="8098483" cy="540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8" tIns="35718" rIns="35718" bIns="35718" anchor="ctr"/>
          <a:lstStyle>
            <a:lvl1pPr>
              <a:defRPr sz="6000"/>
            </a:lvl1pPr>
          </a:lstStyle>
          <a:p>
            <a:pPr algn="ctr"/>
            <a:r>
              <a:rPr lang="en-US" dirty="0"/>
              <a:t>No input-output pairs!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663361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9" grpId="0" animBg="1"/>
      <p:bldP spid="5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788" y="585457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53" y="585373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79" name="Shape 3579"/>
          <p:cNvSpPr/>
          <p:nvPr/>
        </p:nvSpPr>
        <p:spPr>
          <a:xfrm>
            <a:off x="6492297" y="2072046"/>
            <a:ext cx="1824536" cy="45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rPr sz="2500" dirty="0"/>
              <a:t>Discriminator</a:t>
            </a:r>
          </a:p>
        </p:txBody>
      </p:sp>
      <p:sp>
        <p:nvSpPr>
          <p:cNvPr id="3580" name="Shape 3580"/>
          <p:cNvSpPr/>
          <p:nvPr/>
        </p:nvSpPr>
        <p:spPr>
          <a:xfrm>
            <a:off x="6333463" y="1396987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p:sp>
        <p:nvSpPr>
          <p:cNvPr id="3585" name="Shape 3585"/>
          <p:cNvSpPr/>
          <p:nvPr/>
        </p:nvSpPr>
        <p:spPr>
          <a:xfrm>
            <a:off x="2173727" y="1396937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blipFill>
                <a:blip r:embed="rId6"/>
                <a:stretch>
                  <a:fillRect r="-4545" b="-1875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5" name="Group 34"/>
          <p:cNvGrpSpPr/>
          <p:nvPr/>
        </p:nvGrpSpPr>
        <p:grpSpPr>
          <a:xfrm>
            <a:off x="6820651" y="712192"/>
            <a:ext cx="1022812" cy="1369591"/>
            <a:chOff x="1698576" y="4114800"/>
            <a:chExt cx="2232248" cy="2395642"/>
          </a:xfrm>
        </p:grpSpPr>
        <p:grpSp>
          <p:nvGrpSpPr>
            <p:cNvPr id="36" name="Group 35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38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39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40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Rectangle 36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4167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7" name="Rectangle 3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1" name="Shape 3565"/>
          <p:cNvSpPr/>
          <p:nvPr/>
        </p:nvSpPr>
        <p:spPr>
          <a:xfrm>
            <a:off x="2435594" y="2072046"/>
            <a:ext cx="1404358" cy="45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rPr sz="2500" dirty="0"/>
              <a:t>Generator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660915" y="712142"/>
            <a:ext cx="1022812" cy="1369591"/>
            <a:chOff x="1698576" y="4114800"/>
            <a:chExt cx="2232248" cy="2395642"/>
          </a:xfrm>
        </p:grpSpPr>
        <p:grpSp>
          <p:nvGrpSpPr>
            <p:cNvPr id="57" name="Group 56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59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0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1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4167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8" name="Rectangle 5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Shape 3594"/>
          <p:cNvSpPr/>
          <p:nvPr/>
        </p:nvSpPr>
        <p:spPr>
          <a:xfrm>
            <a:off x="8430377" y="1126840"/>
            <a:ext cx="3366257" cy="540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8" tIns="35718" rIns="35718" bIns="35718" anchor="ctr"/>
          <a:lstStyle>
            <a:lvl1pPr>
              <a:defRPr sz="6000"/>
            </a:lvl1pPr>
          </a:lstStyle>
          <a:p>
            <a:r>
              <a:rPr lang="en-US" sz="5000" dirty="0">
                <a:solidFill>
                  <a:srgbClr val="00B050"/>
                </a:solidFill>
              </a:rPr>
              <a:t>Real!</a:t>
            </a:r>
            <a:endParaRPr sz="5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593662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788" y="585457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53" y="585373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79" name="Shape 3579"/>
          <p:cNvSpPr/>
          <p:nvPr/>
        </p:nvSpPr>
        <p:spPr>
          <a:xfrm>
            <a:off x="6492297" y="2072046"/>
            <a:ext cx="1824536" cy="45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rPr sz="2500" dirty="0"/>
              <a:t>Discriminator</a:t>
            </a:r>
          </a:p>
        </p:txBody>
      </p:sp>
      <p:sp>
        <p:nvSpPr>
          <p:cNvPr id="3580" name="Shape 3580"/>
          <p:cNvSpPr/>
          <p:nvPr/>
        </p:nvSpPr>
        <p:spPr>
          <a:xfrm>
            <a:off x="6333463" y="1396987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p:sp>
        <p:nvSpPr>
          <p:cNvPr id="3585" name="Shape 3585"/>
          <p:cNvSpPr/>
          <p:nvPr/>
        </p:nvSpPr>
        <p:spPr>
          <a:xfrm>
            <a:off x="2173727" y="1396937"/>
            <a:ext cx="1997187" cy="1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stealth"/>
          </a:ln>
        </p:spPr>
        <p:txBody>
          <a:bodyPr lIns="35718" tIns="35718" rIns="35718" bIns="35718" anchor="ctr"/>
          <a:lstStyle/>
          <a:p>
            <a:pPr>
              <a:defRPr sz="3200"/>
            </a:pPr>
            <a:endParaRPr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810" y="-50435"/>
                <a:ext cx="487633" cy="605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3333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3333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333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809" y="-50435"/>
                <a:ext cx="1104790" cy="605230"/>
              </a:xfrm>
              <a:prstGeom prst="rect">
                <a:avLst/>
              </a:prstGeom>
              <a:blipFill>
                <a:blip r:embed="rId6"/>
                <a:stretch>
                  <a:fillRect r="-4545" b="-1875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5" name="Group 34"/>
          <p:cNvGrpSpPr/>
          <p:nvPr/>
        </p:nvGrpSpPr>
        <p:grpSpPr>
          <a:xfrm>
            <a:off x="6820651" y="712192"/>
            <a:ext cx="1022812" cy="1369591"/>
            <a:chOff x="1698576" y="4114800"/>
            <a:chExt cx="2232248" cy="2395642"/>
          </a:xfrm>
        </p:grpSpPr>
        <p:grpSp>
          <p:nvGrpSpPr>
            <p:cNvPr id="36" name="Group 35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38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39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40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Rectangle 36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4167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7" name="Rectangle 3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1" name="Shape 3565"/>
          <p:cNvSpPr/>
          <p:nvPr/>
        </p:nvSpPr>
        <p:spPr>
          <a:xfrm>
            <a:off x="2435594" y="2072046"/>
            <a:ext cx="1404358" cy="45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rPr sz="2500" dirty="0"/>
              <a:t>Generator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660915" y="712142"/>
            <a:ext cx="1022812" cy="1369591"/>
            <a:chOff x="1698576" y="4114800"/>
            <a:chExt cx="2232248" cy="2395642"/>
          </a:xfrm>
        </p:grpSpPr>
        <p:grpSp>
          <p:nvGrpSpPr>
            <p:cNvPr id="57" name="Group 56"/>
            <p:cNvGrpSpPr/>
            <p:nvPr/>
          </p:nvGrpSpPr>
          <p:grpSpPr>
            <a:xfrm>
              <a:off x="1698576" y="4114800"/>
              <a:ext cx="2232248" cy="2395642"/>
              <a:chOff x="2343849" y="5134736"/>
              <a:chExt cx="909648" cy="1349560"/>
            </a:xfrm>
          </p:grpSpPr>
          <p:sp>
            <p:nvSpPr>
              <p:cNvPr id="59" name="Shape 3567"/>
              <p:cNvSpPr/>
              <p:nvPr/>
            </p:nvSpPr>
            <p:spPr>
              <a:xfrm rot="10800000">
                <a:off x="268321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0" name="Shape 3568"/>
              <p:cNvSpPr/>
              <p:nvPr/>
            </p:nvSpPr>
            <p:spPr>
              <a:xfrm rot="10800000">
                <a:off x="3022591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  <p:sp>
            <p:nvSpPr>
              <p:cNvPr id="61" name="Shape 3569"/>
              <p:cNvSpPr/>
              <p:nvPr/>
            </p:nvSpPr>
            <p:spPr>
              <a:xfrm rot="10800000">
                <a:off x="2343849" y="5134736"/>
                <a:ext cx="230906" cy="134956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000000"/>
                </a:solidFill>
                <a:miter lim="400000"/>
              </a:ln>
            </p:spPr>
            <p:txBody>
              <a:bodyPr lIns="35718" tIns="35718" rIns="35718" bIns="35718" anchor="ctr"/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sz="160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/>
                <p:cNvSpPr/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4167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</m:t>
                        </m:r>
                      </m:oMath>
                    </m:oMathPara>
                  </a14:m>
                  <a:endParaRPr lang="en-US" sz="4167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8" name="Rectangle 5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7741" y="4755110"/>
                  <a:ext cx="1675051" cy="1087881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 w="28575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Shape 3594"/>
          <p:cNvSpPr/>
          <p:nvPr/>
        </p:nvSpPr>
        <p:spPr>
          <a:xfrm>
            <a:off x="8430377" y="1126840"/>
            <a:ext cx="3366257" cy="540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8" tIns="35718" rIns="35718" bIns="35718" anchor="ctr"/>
          <a:lstStyle>
            <a:lvl1pPr>
              <a:defRPr sz="6000"/>
            </a:lvl1pPr>
          </a:lstStyle>
          <a:p>
            <a:r>
              <a:rPr lang="en-US" sz="5000" dirty="0">
                <a:solidFill>
                  <a:srgbClr val="00B050"/>
                </a:solidFill>
              </a:rPr>
              <a:t>Real too!</a:t>
            </a:r>
            <a:endParaRPr sz="5000" dirty="0">
              <a:solidFill>
                <a:srgbClr val="00B050"/>
              </a:solidFill>
            </a:endParaRPr>
          </a:p>
        </p:txBody>
      </p:sp>
      <p:pic>
        <p:nvPicPr>
          <p:cNvPr id="24" name="pasted-image.png"/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788" y="585457"/>
            <a:ext cx="1623060" cy="16230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Shape 320"/>
          <p:cNvSpPr/>
          <p:nvPr/>
        </p:nvSpPr>
        <p:spPr>
          <a:xfrm>
            <a:off x="812423" y="4148810"/>
            <a:ext cx="9212487" cy="1449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1749" tIns="31749" rIns="31749" bIns="31749" anchor="ctr">
            <a:spAutoFit/>
          </a:bodyPr>
          <a:lstStyle>
            <a:lvl1pPr defTabSz="1733973">
              <a:defRPr sz="5400"/>
            </a:lvl1pPr>
          </a:lstStyle>
          <a:p>
            <a:r>
              <a:rPr lang="en-US" sz="4500" dirty="0"/>
              <a:t>GANs do</a:t>
            </a:r>
            <a:r>
              <a:rPr lang="zh-CN" altLang="en-US" sz="4500" dirty="0"/>
              <a:t> </a:t>
            </a:r>
            <a:r>
              <a:rPr lang="en-US" altLang="zh-CN" sz="4500" b="1" dirty="0"/>
              <a:t>no</a:t>
            </a:r>
            <a:r>
              <a:rPr lang="en-US" sz="4500" b="1" dirty="0"/>
              <a:t>t</a:t>
            </a:r>
            <a:r>
              <a:rPr sz="4500" dirty="0"/>
              <a:t> force output to correspond to input</a:t>
            </a:r>
          </a:p>
        </p:txBody>
      </p:sp>
      <p:sp>
        <p:nvSpPr>
          <p:cNvPr id="29" name="Shape 274"/>
          <p:cNvSpPr/>
          <p:nvPr/>
        </p:nvSpPr>
        <p:spPr>
          <a:xfrm>
            <a:off x="1682273" y="4639826"/>
            <a:ext cx="8827456" cy="530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8" tIns="26788" rIns="26788" bIns="26788" anchor="ctr">
            <a:spAutoFit/>
          </a:bodyPr>
          <a:lstStyle/>
          <a:p>
            <a:pPr defTabSz="1219223">
              <a:defRPr sz="4400"/>
            </a:pPr>
            <a:endParaRPr sz="3094" i="1" dirty="0"/>
          </a:p>
        </p:txBody>
      </p:sp>
    </p:spTree>
    <p:extLst>
      <p:ext uri="{BB962C8B-B14F-4D97-AF65-F5344CB8AC3E}">
        <p14:creationId xmlns:p14="http://schemas.microsoft.com/office/powerpoint/2010/main" val="71696460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Probabilistic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712332" y="5335826"/>
                <a:ext cx="6767336" cy="1111506"/>
              </a:xfrm>
              <a:solidFill>
                <a:schemeClr val="bg1">
                  <a:lumMod val="85000"/>
                </a:schemeClr>
              </a:solidFill>
            </p:spPr>
            <p:txBody>
              <a:bodyPr>
                <a:normAutofit fontScale="92500"/>
              </a:bodyPr>
              <a:lstStyle/>
              <a:p>
                <a:pPr marL="0" indent="0" algn="ctr">
                  <a:buNone/>
                </a:pPr>
                <a:r>
                  <a:rPr lang="en-US" sz="3400" b="1" dirty="0">
                    <a:solidFill>
                      <a:schemeClr val="tx1"/>
                    </a:solidFill>
                  </a:rPr>
                  <a:t>Density Estimation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rgbClr val="FF00FF"/>
                        </a:solidFill>
                        <a:latin typeface="Cambria Math" charset="0"/>
                      </a:rPr>
                      <m:t>𝑷𝒓</m:t>
                    </m:r>
                    <m:d>
                      <m:dPr>
                        <m:ctrlPr>
                          <a:rPr lang="en-US" b="1" i="1" smtClean="0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rgbClr val="FF00FF"/>
                            </a:solidFill>
                            <a:latin typeface="Cambria Math" charset="0"/>
                          </a:rPr>
                          <m:t>𝒐𝒃𝒔𝒆𝒓𝒗𝒂𝒕𝒊𝒐𝒏</m:t>
                        </m:r>
                      </m:e>
                    </m:d>
                    <m:r>
                      <a:rPr lang="en-US" b="1" i="1" smtClean="0">
                        <a:latin typeface="Cambria Math" charset="0"/>
                      </a:rPr>
                      <m:t>=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𝑷𝒓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(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𝒔𝒚𝒏𝒕𝒉𝒆𝒕𝒊𝒄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𝒐𝒃𝒔</m:t>
                    </m:r>
                    <m:r>
                      <a:rPr lang="en-US" b="1" i="1" smtClean="0">
                        <a:solidFill>
                          <a:srgbClr val="27D5F0"/>
                        </a:solidFill>
                        <a:latin typeface="Cambria Math" charset="0"/>
                      </a:rPr>
                      <m:t>.)</m:t>
                    </m:r>
                  </m:oMath>
                </a14:m>
                <a:endParaRPr lang="en-US" dirty="0">
                  <a:solidFill>
                    <a:srgbClr val="27D5F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12332" y="5335826"/>
                <a:ext cx="6767336" cy="1111506"/>
              </a:xfrm>
              <a:blipFill>
                <a:blip r:embed="rId2"/>
                <a:stretch>
                  <a:fillRect t="-11364" b="-1136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/>
          <p:cNvGrpSpPr/>
          <p:nvPr/>
        </p:nvGrpSpPr>
        <p:grpSpPr>
          <a:xfrm>
            <a:off x="609600" y="1939351"/>
            <a:ext cx="5955955" cy="847576"/>
            <a:chOff x="1192193" y="1979272"/>
            <a:chExt cx="5955955" cy="847576"/>
          </a:xfrm>
        </p:grpSpPr>
        <p:sp>
          <p:nvSpPr>
            <p:cNvPr id="4" name="Rectangle 3"/>
            <p:cNvSpPr/>
            <p:nvPr/>
          </p:nvSpPr>
          <p:spPr>
            <a:xfrm>
              <a:off x="1192193" y="1979272"/>
              <a:ext cx="2511706" cy="847576"/>
            </a:xfrm>
            <a:prstGeom prst="rect">
              <a:avLst/>
            </a:prstGeom>
            <a:noFill/>
            <a:ln w="254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100" b="1" dirty="0">
                  <a:solidFill>
                    <a:srgbClr val="FF00FF"/>
                  </a:solidFill>
                </a:rPr>
                <a:t>Real world</a:t>
              </a:r>
            </a:p>
          </p:txBody>
        </p:sp>
        <p:cxnSp>
          <p:nvCxnSpPr>
            <p:cNvPr id="8" name="Straight Arrow Connector 7"/>
            <p:cNvCxnSpPr>
              <a:stCxn id="4" idx="3"/>
              <a:endCxn id="9" idx="1"/>
            </p:cNvCxnSpPr>
            <p:nvPr/>
          </p:nvCxnSpPr>
          <p:spPr>
            <a:xfrm>
              <a:off x="3703899" y="2403060"/>
              <a:ext cx="1136758" cy="0"/>
            </a:xfrm>
            <a:prstGeom prst="straightConnector1">
              <a:avLst/>
            </a:prstGeom>
            <a:ln w="25400">
              <a:solidFill>
                <a:srgbClr val="FF00FF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4840657" y="2118366"/>
              <a:ext cx="2307491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100" b="1" dirty="0">
                  <a:solidFill>
                    <a:srgbClr val="FF00FF"/>
                  </a:solidFill>
                </a:rPr>
                <a:t>observations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09600" y="3554423"/>
            <a:ext cx="5955955" cy="1046440"/>
            <a:chOff x="1192193" y="2998374"/>
            <a:chExt cx="5955955" cy="1046440"/>
          </a:xfrm>
        </p:grpSpPr>
        <p:sp>
          <p:nvSpPr>
            <p:cNvPr id="13" name="Rectangle 12"/>
            <p:cNvSpPr/>
            <p:nvPr/>
          </p:nvSpPr>
          <p:spPr>
            <a:xfrm>
              <a:off x="1192193" y="3107797"/>
              <a:ext cx="2511706" cy="827595"/>
            </a:xfrm>
            <a:prstGeom prst="rect">
              <a:avLst/>
            </a:prstGeom>
            <a:noFill/>
            <a:ln w="25400">
              <a:solidFill>
                <a:srgbClr val="27D5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100" b="1" dirty="0">
                  <a:solidFill>
                    <a:srgbClr val="27D5F0"/>
                  </a:solidFill>
                </a:rPr>
                <a:t>Model</a:t>
              </a:r>
            </a:p>
          </p:txBody>
        </p:sp>
        <p:cxnSp>
          <p:nvCxnSpPr>
            <p:cNvPr id="14" name="Straight Arrow Connector 13"/>
            <p:cNvCxnSpPr>
              <a:stCxn id="13" idx="3"/>
              <a:endCxn id="15" idx="1"/>
            </p:cNvCxnSpPr>
            <p:nvPr/>
          </p:nvCxnSpPr>
          <p:spPr>
            <a:xfrm flipV="1">
              <a:off x="3703899" y="3521594"/>
              <a:ext cx="1136758" cy="1"/>
            </a:xfrm>
            <a:prstGeom prst="straightConnector1">
              <a:avLst/>
            </a:prstGeom>
            <a:ln w="25400">
              <a:solidFill>
                <a:srgbClr val="27D5F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840657" y="2998374"/>
              <a:ext cx="2307491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100" b="1">
                  <a:solidFill>
                    <a:srgbClr val="27D5F0"/>
                  </a:solidFill>
                </a:rPr>
                <a:t>synthetic</a:t>
              </a:r>
            </a:p>
            <a:p>
              <a:r>
                <a:rPr lang="en-US" sz="3100" b="1" dirty="0">
                  <a:solidFill>
                    <a:srgbClr val="27D5F0"/>
                  </a:solidFill>
                </a:rPr>
                <a:t>observations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095281" y="2363138"/>
            <a:ext cx="4310832" cy="2046816"/>
            <a:chOff x="7095281" y="2363138"/>
            <a:chExt cx="4310832" cy="2046816"/>
          </a:xfrm>
        </p:grpSpPr>
        <p:sp>
          <p:nvSpPr>
            <p:cNvPr id="32" name="Right Brace 31"/>
            <p:cNvSpPr/>
            <p:nvPr/>
          </p:nvSpPr>
          <p:spPr>
            <a:xfrm>
              <a:off x="7095281" y="2363138"/>
              <a:ext cx="856527" cy="2046816"/>
            </a:xfrm>
            <a:prstGeom prst="rightBrace">
              <a:avLst/>
            </a:prstGeom>
            <a:ln w="25400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951808" y="2697578"/>
              <a:ext cx="69602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b="1" dirty="0"/>
                <a:t>=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672946" y="2876162"/>
              <a:ext cx="1733167" cy="1046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100" b="1" dirty="0">
                  <a:latin typeface="+mn-lt"/>
                </a:rPr>
                <a:t>goal of </a:t>
              </a:r>
              <a:br>
                <a:rPr lang="en-US" sz="3100" b="1" dirty="0">
                  <a:latin typeface="+mn-lt"/>
                </a:rPr>
              </a:br>
              <a:r>
                <a:rPr lang="en-US" sz="3100" b="1" dirty="0">
                  <a:latin typeface="+mn-lt"/>
                </a:rPr>
                <a:t>modeling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123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268" y="2547542"/>
            <a:ext cx="1577340" cy="157734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235460" y="331378"/>
            <a:ext cx="1577340" cy="5973639"/>
            <a:chOff x="8110930" y="2539922"/>
            <a:chExt cx="1261872" cy="4778911"/>
          </a:xfrm>
        </p:grpSpPr>
        <p:pic>
          <p:nvPicPr>
            <p:cNvPr id="6" name="Picture 2" descr="https://taesung89.github.io/cyclegan/images/horse-to-zebra-supplemental/train_cherrypicked/real_A/horse2zebra_153_50_real_A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0930" y="4312853"/>
              <a:ext cx="1261559" cy="1261559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https://taesung89.github.io/cyclegan/images/horse-to-zebra-supplemental/train_cherrypicked/real_A/horse2zebra_716_50_real_A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0930" y="2539922"/>
              <a:ext cx="1261872" cy="1261872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s://taesung89.github.io/cyclegan/images/horse-to-zebra-supplemental/train_cherrypicked/real_A/horse2zebra_263_50_real_A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0930" y="6056961"/>
              <a:ext cx="1261872" cy="1261872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" name="Straight Arrow Connector 8"/>
          <p:cNvCxnSpPr/>
          <p:nvPr/>
        </p:nvCxnSpPr>
        <p:spPr>
          <a:xfrm>
            <a:off x="2810458" y="974788"/>
            <a:ext cx="1658859" cy="2179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3"/>
            <a:endCxn id="4" idx="1"/>
          </p:cNvCxnSpPr>
          <p:nvPr/>
        </p:nvCxnSpPr>
        <p:spPr>
          <a:xfrm>
            <a:off x="2812605" y="3336212"/>
            <a:ext cx="16586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  <a:stCxn id="8" idx="3"/>
          </p:cNvCxnSpPr>
          <p:nvPr/>
        </p:nvCxnSpPr>
        <p:spPr>
          <a:xfrm flipV="1">
            <a:off x="2812800" y="3521788"/>
            <a:ext cx="1658468" cy="19945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76087" y="2980160"/>
            <a:ext cx="4415568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333" dirty="0"/>
              <a:t>mode collapse!</a:t>
            </a:r>
          </a:p>
        </p:txBody>
      </p:sp>
    </p:spTree>
    <p:extLst>
      <p:ext uri="{BB962C8B-B14F-4D97-AF65-F5344CB8AC3E}">
        <p14:creationId xmlns:p14="http://schemas.microsoft.com/office/powerpoint/2010/main" val="38557538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sted-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651" y="3601547"/>
            <a:ext cx="89674" cy="212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asted-image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1" y="1946291"/>
            <a:ext cx="230469" cy="4039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asted-image.pd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391035" y="1946291"/>
            <a:ext cx="230471" cy="4039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asted-image.png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18" y="4369870"/>
            <a:ext cx="1566786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asted-image.png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51" y="2040724"/>
            <a:ext cx="1566786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pasted-image.pd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58962" y="1642128"/>
            <a:ext cx="397364" cy="300508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Shape 198"/>
              <p:cNvSpPr/>
              <p:nvPr/>
            </p:nvSpPr>
            <p:spPr>
              <a:xfrm rot="5400000">
                <a:off x="1981753" y="5585318"/>
                <a:ext cx="1145912" cy="8801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4648" tIns="44648" rIns="44648" bIns="44648" numCol="1" anchor="ctr">
                <a:noAutofit/>
              </a:bodyPr>
              <a:lstStyle>
                <a:lvl1pPr defTabSz="821531">
                  <a:defRPr sz="4000">
                    <a:latin typeface="Adobe 繁黑體 Std B"/>
                    <a:ea typeface="Adobe 繁黑體 Std B"/>
                    <a:cs typeface="Adobe 繁黑體 Std B"/>
                    <a:sym typeface="Adobe 繁黑體 Std B"/>
                  </a:defRPr>
                </a:lvl1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250" i="1">
                          <a:latin typeface="Cambria Math" charset="0"/>
                        </a:rPr>
                        <m:t>⋯</m:t>
                      </m:r>
                    </m:oMath>
                  </m:oMathPara>
                </a14:m>
                <a:endParaRPr sz="6250" dirty="0">
                  <a:latin typeface="Adobe Clean" panose="020B0503020404020204" pitchFamily="34" charset="0"/>
                </a:endParaRPr>
              </a:p>
            </p:txBody>
          </p:sp>
        </mc:Choice>
        <mc:Fallback xmlns="">
          <p:sp>
            <p:nvSpPr>
              <p:cNvPr id="14" name="Shape 19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981753" y="5585318"/>
                <a:ext cx="1145912" cy="88017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="" val="1"/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Title 1"/>
          <p:cNvSpPr txBox="1">
            <a:spLocks/>
          </p:cNvSpPr>
          <p:nvPr/>
        </p:nvSpPr>
        <p:spPr>
          <a:xfrm>
            <a:off x="987079" y="308654"/>
            <a:ext cx="10217843" cy="1135983"/>
          </a:xfrm>
          <a:prstGeom prst="rect">
            <a:avLst/>
          </a:prstGeom>
        </p:spPr>
        <p:txBody>
          <a:bodyPr vert="horz" lIns="59531" tIns="59531" rIns="59531" bIns="59531" rtlCol="0" anchor="ctr">
            <a:no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Cycle-Consistent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Adversarial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Networks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  <p:pic>
        <p:nvPicPr>
          <p:cNvPr id="34" name="pasted-image.png"/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16" y="3205596"/>
            <a:ext cx="1569720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asted-image.png"/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2040722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asted-image.png"/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4369868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pasted-image.png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3205595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pasted-image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256241" y="1946291"/>
            <a:ext cx="252449" cy="4052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pasted-image.pd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026" y="1946291"/>
            <a:ext cx="252449" cy="4052491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1631"/>
          <p:cNvSpPr/>
          <p:nvPr/>
        </p:nvSpPr>
        <p:spPr>
          <a:xfrm>
            <a:off x="5227300" y="3643531"/>
            <a:ext cx="1488488" cy="3013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2039"/>
          </a:p>
        </p:txBody>
      </p:sp>
      <p:grpSp>
        <p:nvGrpSpPr>
          <p:cNvPr id="46" name="Group 1565"/>
          <p:cNvGrpSpPr/>
          <p:nvPr/>
        </p:nvGrpSpPr>
        <p:grpSpPr>
          <a:xfrm>
            <a:off x="4282951" y="3704620"/>
            <a:ext cx="851728" cy="866101"/>
            <a:chOff x="0" y="0"/>
            <a:chExt cx="847528" cy="847528"/>
          </a:xfrm>
        </p:grpSpPr>
        <p:sp>
          <p:nvSpPr>
            <p:cNvPr id="47" name="Shape 1563"/>
            <p:cNvSpPr/>
            <p:nvPr/>
          </p:nvSpPr>
          <p:spPr>
            <a:xfrm>
              <a:off x="0" y="0"/>
              <a:ext cx="847529" cy="847529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pic>
          <p:nvPicPr>
            <p:cNvPr id="48" name="pasted-image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3264" y="265014"/>
              <a:ext cx="381001" cy="31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9" name="Group 1568"/>
          <p:cNvGrpSpPr/>
          <p:nvPr/>
        </p:nvGrpSpPr>
        <p:grpSpPr>
          <a:xfrm>
            <a:off x="6808140" y="3704620"/>
            <a:ext cx="851728" cy="866101"/>
            <a:chOff x="0" y="0"/>
            <a:chExt cx="847528" cy="847528"/>
          </a:xfrm>
        </p:grpSpPr>
        <p:sp>
          <p:nvSpPr>
            <p:cNvPr id="50" name="Shape 1566"/>
            <p:cNvSpPr/>
            <p:nvPr/>
          </p:nvSpPr>
          <p:spPr>
            <a:xfrm>
              <a:off x="0" y="0"/>
              <a:ext cx="847529" cy="847529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pic>
          <p:nvPicPr>
            <p:cNvPr id="51" name="pasted-image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52314" y="265014"/>
              <a:ext cx="342901" cy="31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2" name="pasted-image.pd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11793" y="5246920"/>
            <a:ext cx="650910" cy="402328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53" name="Straight Arrow Connector 52"/>
          <p:cNvCxnSpPr/>
          <p:nvPr/>
        </p:nvCxnSpPr>
        <p:spPr>
          <a:xfrm>
            <a:off x="7234005" y="4613009"/>
            <a:ext cx="3243" cy="5561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Shape 198"/>
              <p:cNvSpPr/>
              <p:nvPr/>
            </p:nvSpPr>
            <p:spPr>
              <a:xfrm rot="5400000">
                <a:off x="8728810" y="5585318"/>
                <a:ext cx="1145912" cy="8801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4648" tIns="44648" rIns="44648" bIns="44648" numCol="1" anchor="ctr">
                <a:noAutofit/>
              </a:bodyPr>
              <a:lstStyle>
                <a:lvl1pPr defTabSz="821531">
                  <a:defRPr sz="4000">
                    <a:latin typeface="Adobe 繁黑體 Std B"/>
                    <a:ea typeface="Adobe 繁黑體 Std B"/>
                    <a:cs typeface="Adobe 繁黑體 Std B"/>
                    <a:sym typeface="Adobe 繁黑體 Std B"/>
                  </a:defRPr>
                </a:lvl1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250" i="1">
                          <a:latin typeface="Cambria Math" charset="0"/>
                        </a:rPr>
                        <m:t>⋯</m:t>
                      </m:r>
                    </m:oMath>
                  </m:oMathPara>
                </a14:m>
                <a:endParaRPr sz="6250" dirty="0">
                  <a:latin typeface="Adobe Clean" panose="020B0503020404020204" pitchFamily="34" charset="0"/>
                </a:endParaRPr>
              </a:p>
            </p:txBody>
          </p:sp>
        </mc:Choice>
        <mc:Fallback xmlns="">
          <p:sp>
            <p:nvSpPr>
              <p:cNvPr id="30" name="Shape 19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8728810" y="5585318"/>
                <a:ext cx="1145912" cy="880175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="" val="1"/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asted-image.pdf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05901" y="1641124"/>
            <a:ext cx="391734" cy="301512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TextBox 27"/>
          <p:cNvSpPr txBox="1"/>
          <p:nvPr/>
        </p:nvSpPr>
        <p:spPr>
          <a:xfrm>
            <a:off x="7099132" y="6421984"/>
            <a:ext cx="5092869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333" dirty="0">
                <a:latin typeface="+mj-lt"/>
              </a:rPr>
              <a:t>[</a:t>
            </a:r>
            <a:r>
              <a:rPr lang="en-US" sz="2333" dirty="0">
                <a:latin typeface="+mj-lt"/>
              </a:rPr>
              <a:t>Zhu*, Park*, Isola, and </a:t>
            </a:r>
            <a:r>
              <a:rPr lang="en-US" sz="2333" dirty="0" err="1">
                <a:latin typeface="+mj-lt"/>
              </a:rPr>
              <a:t>Efros</a:t>
            </a:r>
            <a:r>
              <a:rPr lang="en-US" altLang="zh-CN" sz="2333" dirty="0">
                <a:latin typeface="+mj-lt"/>
              </a:rPr>
              <a:t>,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ICCV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2017]</a:t>
            </a:r>
            <a:endParaRPr lang="en-US" sz="2333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22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65"/>
    </mc:Choice>
    <mc:Fallback xmlns="">
      <p:transition spd="slow" advTm="23865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1631"/>
          <p:cNvSpPr/>
          <p:nvPr/>
        </p:nvSpPr>
        <p:spPr>
          <a:xfrm>
            <a:off x="5227300" y="3643531"/>
            <a:ext cx="1488488" cy="3013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2039"/>
          </a:p>
        </p:txBody>
      </p:sp>
      <p:sp>
        <p:nvSpPr>
          <p:cNvPr id="49" name="Shape 1632"/>
          <p:cNvSpPr/>
          <p:nvPr/>
        </p:nvSpPr>
        <p:spPr>
          <a:xfrm>
            <a:off x="5227300" y="4241744"/>
            <a:ext cx="1488488" cy="3013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0"/>
                </a:moveTo>
                <a:cubicBezTo>
                  <a:pt x="7090" y="21341"/>
                  <a:pt x="14290" y="21600"/>
                  <a:pt x="21600" y="77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stealth"/>
          </a:ln>
        </p:spPr>
        <p:txBody>
          <a:bodyPr/>
          <a:lstStyle/>
          <a:p>
            <a:endParaRPr sz="2039"/>
          </a:p>
        </p:txBody>
      </p:sp>
      <p:grpSp>
        <p:nvGrpSpPr>
          <p:cNvPr id="50" name="Group 1565"/>
          <p:cNvGrpSpPr/>
          <p:nvPr/>
        </p:nvGrpSpPr>
        <p:grpSpPr>
          <a:xfrm>
            <a:off x="4282951" y="3704620"/>
            <a:ext cx="851728" cy="866101"/>
            <a:chOff x="0" y="0"/>
            <a:chExt cx="847528" cy="847528"/>
          </a:xfrm>
        </p:grpSpPr>
        <p:sp>
          <p:nvSpPr>
            <p:cNvPr id="51" name="Shape 1563"/>
            <p:cNvSpPr/>
            <p:nvPr/>
          </p:nvSpPr>
          <p:spPr>
            <a:xfrm>
              <a:off x="0" y="0"/>
              <a:ext cx="847529" cy="847529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pic>
          <p:nvPicPr>
            <p:cNvPr id="52" name="pasted-image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64" y="265014"/>
              <a:ext cx="381001" cy="31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3" name="Group 1568"/>
          <p:cNvGrpSpPr/>
          <p:nvPr/>
        </p:nvGrpSpPr>
        <p:grpSpPr>
          <a:xfrm>
            <a:off x="6808140" y="3704620"/>
            <a:ext cx="851728" cy="866101"/>
            <a:chOff x="0" y="0"/>
            <a:chExt cx="847528" cy="847528"/>
          </a:xfrm>
        </p:grpSpPr>
        <p:sp>
          <p:nvSpPr>
            <p:cNvPr id="54" name="Shape 1566"/>
            <p:cNvSpPr/>
            <p:nvPr/>
          </p:nvSpPr>
          <p:spPr>
            <a:xfrm>
              <a:off x="0" y="0"/>
              <a:ext cx="847529" cy="847529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pic>
          <p:nvPicPr>
            <p:cNvPr id="58" name="pasted-image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314" y="265014"/>
              <a:ext cx="342901" cy="31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65" name="pasted-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93" y="5246920"/>
            <a:ext cx="650910" cy="402328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66" name="Straight Arrow Connector 65"/>
          <p:cNvCxnSpPr/>
          <p:nvPr/>
        </p:nvCxnSpPr>
        <p:spPr>
          <a:xfrm>
            <a:off x="7234005" y="4613009"/>
            <a:ext cx="3243" cy="5561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asted-image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651" y="3601547"/>
            <a:ext cx="89674" cy="212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asted-image.pdf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524001" y="1946291"/>
            <a:ext cx="230469" cy="4039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asted-image.pdf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391035" y="1946291"/>
            <a:ext cx="230471" cy="4039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asted-image.png"/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18" y="4369870"/>
            <a:ext cx="1566786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asted-image.png"/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51" y="2040724"/>
            <a:ext cx="1566786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pasted-image.pd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58962" y="1642128"/>
            <a:ext cx="397364" cy="300508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5" name="Shape 198"/>
              <p:cNvSpPr/>
              <p:nvPr/>
            </p:nvSpPr>
            <p:spPr>
              <a:xfrm rot="5400000">
                <a:off x="1981753" y="5585318"/>
                <a:ext cx="1145912" cy="8801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4648" tIns="44648" rIns="44648" bIns="44648" numCol="1" anchor="ctr">
                <a:noAutofit/>
              </a:bodyPr>
              <a:lstStyle>
                <a:lvl1pPr defTabSz="821531">
                  <a:defRPr sz="4000">
                    <a:latin typeface="Adobe 繁黑體 Std B"/>
                    <a:ea typeface="Adobe 繁黑體 Std B"/>
                    <a:cs typeface="Adobe 繁黑體 Std B"/>
                    <a:sym typeface="Adobe 繁黑體 Std B"/>
                  </a:defRPr>
                </a:lvl1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250" i="1">
                          <a:latin typeface="Cambria Math" charset="0"/>
                        </a:rPr>
                        <m:t>⋯</m:t>
                      </m:r>
                    </m:oMath>
                  </m:oMathPara>
                </a14:m>
                <a:endParaRPr sz="6250" dirty="0">
                  <a:latin typeface="Adobe Clean" panose="020B0503020404020204" pitchFamily="34" charset="0"/>
                </a:endParaRPr>
              </a:p>
            </p:txBody>
          </p:sp>
        </mc:Choice>
        <mc:Fallback xmlns="">
          <p:sp>
            <p:nvSpPr>
              <p:cNvPr id="45" name="Shape 19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981753" y="5585318"/>
                <a:ext cx="1145912" cy="88017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="" val="1"/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5" name="pasted-image.png"/>
          <p:cNvPicPr>
            <a:picLocks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16" y="3205596"/>
            <a:ext cx="1569720" cy="10325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pasted-image.png"/>
          <p:cNvPicPr>
            <a:picLocks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2040722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pasted-image.png"/>
          <p:cNvPicPr>
            <a:picLocks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4369868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0" name="pasted-image.png"/>
          <p:cNvPicPr>
            <a:picLocks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906" y="3205595"/>
            <a:ext cx="1569720" cy="10360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pasted-image.pdf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256241" y="1946291"/>
            <a:ext cx="252449" cy="4052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asted-image.pdf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0104026" y="1946291"/>
            <a:ext cx="252449" cy="405249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3" name="Shape 198"/>
              <p:cNvSpPr/>
              <p:nvPr/>
            </p:nvSpPr>
            <p:spPr>
              <a:xfrm rot="5400000">
                <a:off x="8728810" y="5585318"/>
                <a:ext cx="1145912" cy="8801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4648" tIns="44648" rIns="44648" bIns="44648" numCol="1" anchor="ctr">
                <a:noAutofit/>
              </a:bodyPr>
              <a:lstStyle>
                <a:lvl1pPr defTabSz="821531">
                  <a:defRPr sz="4000">
                    <a:latin typeface="Adobe 繁黑體 Std B"/>
                    <a:ea typeface="Adobe 繁黑體 Std B"/>
                    <a:cs typeface="Adobe 繁黑體 Std B"/>
                    <a:sym typeface="Adobe 繁黑體 Std B"/>
                  </a:defRPr>
                </a:lvl1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250" i="1">
                          <a:latin typeface="Cambria Math" charset="0"/>
                        </a:rPr>
                        <m:t>⋯</m:t>
                      </m:r>
                    </m:oMath>
                  </m:oMathPara>
                </a14:m>
                <a:endParaRPr sz="6250" dirty="0">
                  <a:latin typeface="Adobe Clean" panose="020B0503020404020204" pitchFamily="34" charset="0"/>
                </a:endParaRPr>
              </a:p>
            </p:txBody>
          </p:sp>
        </mc:Choice>
        <mc:Fallback xmlns="">
          <p:sp>
            <p:nvSpPr>
              <p:cNvPr id="63" name="Shape 19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8728810" y="5585318"/>
                <a:ext cx="1145912" cy="880175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="" val="1"/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4" name="pasted-image.pdf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5901" y="1641124"/>
            <a:ext cx="391734" cy="301512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extBox 31"/>
          <p:cNvSpPr txBox="1"/>
          <p:nvPr/>
        </p:nvSpPr>
        <p:spPr>
          <a:xfrm>
            <a:off x="7099132" y="6421984"/>
            <a:ext cx="5092869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333" dirty="0">
                <a:latin typeface="+mj-lt"/>
              </a:rPr>
              <a:t>[</a:t>
            </a:r>
            <a:r>
              <a:rPr lang="en-US" sz="2333" dirty="0">
                <a:latin typeface="+mj-lt"/>
              </a:rPr>
              <a:t>Zhu*, Park*, Isola, and </a:t>
            </a:r>
            <a:r>
              <a:rPr lang="en-US" sz="2333" dirty="0" err="1">
                <a:latin typeface="+mj-lt"/>
              </a:rPr>
              <a:t>Efros</a:t>
            </a:r>
            <a:r>
              <a:rPr lang="en-US" altLang="zh-CN" sz="2333" dirty="0">
                <a:latin typeface="+mj-lt"/>
              </a:rPr>
              <a:t>,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ICCV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2017]</a:t>
            </a:r>
            <a:endParaRPr lang="en-US" sz="2333" dirty="0">
              <a:latin typeface="+mj-lt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87079" y="308654"/>
            <a:ext cx="10217843" cy="1135983"/>
          </a:xfrm>
          <a:prstGeom prst="rect">
            <a:avLst/>
          </a:prstGeom>
        </p:spPr>
        <p:txBody>
          <a:bodyPr vert="horz" lIns="59531" tIns="59531" rIns="59531" bIns="59531" rtlCol="0" anchor="ctr">
            <a:no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Cycle-Consistent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Adversarial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Networks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249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87"/>
    </mc:Choice>
    <mc:Fallback xmlns="">
      <p:transition spd="slow" advTm="24987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331" y="1934654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723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891" y="1934656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Rectangle 109"/>
              <p:cNvSpPr/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0" name="Rectangle 10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  <a:blipFill>
                <a:blip r:embed="rId6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Rectangle 110"/>
              <p:cNvSpPr/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d>
                        <m:d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10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1" name="Rectangle 1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Rectangle 111"/>
              <p:cNvSpPr/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2" name="Rectangle 1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3" name="Shape 1371"/>
          <p:cNvSpPr/>
          <p:nvPr/>
        </p:nvSpPr>
        <p:spPr>
          <a:xfrm>
            <a:off x="2657595" y="2920315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sp>
        <p:nvSpPr>
          <p:cNvPr id="114" name="Shape 1329"/>
          <p:cNvSpPr/>
          <p:nvPr/>
        </p:nvSpPr>
        <p:spPr>
          <a:xfrm>
            <a:off x="2070285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16" name="Shape 1372"/>
          <p:cNvSpPr/>
          <p:nvPr/>
        </p:nvSpPr>
        <p:spPr>
          <a:xfrm>
            <a:off x="4227891" y="3253489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0"/>
                </a:moveTo>
                <a:cubicBezTo>
                  <a:pt x="7090" y="21341"/>
                  <a:pt x="14290" y="21600"/>
                  <a:pt x="21600" y="77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pic>
        <p:nvPicPr>
          <p:cNvPr id="117" name="pasted-image.pd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85085" y="3505850"/>
            <a:ext cx="206376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335"/>
          <p:cNvSpPr/>
          <p:nvPr/>
        </p:nvSpPr>
        <p:spPr>
          <a:xfrm>
            <a:off x="5206256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19" name="Shape 1338"/>
          <p:cNvSpPr/>
          <p:nvPr/>
        </p:nvSpPr>
        <p:spPr>
          <a:xfrm>
            <a:off x="3640747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21" name="Shape 1341"/>
          <p:cNvSpPr/>
          <p:nvPr/>
        </p:nvSpPr>
        <p:spPr>
          <a:xfrm>
            <a:off x="4026760" y="5255827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122" name="Shape 1342"/>
          <p:cNvSpPr/>
          <p:nvPr/>
        </p:nvSpPr>
        <p:spPr>
          <a:xfrm>
            <a:off x="3931933" y="4892246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123" name="Shape 1343"/>
          <p:cNvSpPr/>
          <p:nvPr/>
        </p:nvSpPr>
        <p:spPr>
          <a:xfrm>
            <a:off x="5296045" y="5027584"/>
            <a:ext cx="159628" cy="15962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pic>
        <p:nvPicPr>
          <p:cNvPr id="124" name="pasted-image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48331" y="4632994"/>
            <a:ext cx="238126" cy="198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asted-image.pd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72000" y="4632994"/>
            <a:ext cx="214313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346"/>
          <p:cNvSpPr/>
          <p:nvPr/>
        </p:nvSpPr>
        <p:spPr>
          <a:xfrm>
            <a:off x="3473619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127" name="Shape 1373"/>
          <p:cNvSpPr/>
          <p:nvPr/>
        </p:nvSpPr>
        <p:spPr>
          <a:xfrm>
            <a:off x="4092064" y="4784785"/>
            <a:ext cx="1211056" cy="217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7" extrusionOk="0">
                <a:moveTo>
                  <a:pt x="0" y="10899"/>
                </a:moveTo>
                <a:cubicBezTo>
                  <a:pt x="7399" y="-5263"/>
                  <a:pt x="14599" y="-3450"/>
                  <a:pt x="21600" y="16337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128" name="Shape 1374"/>
          <p:cNvSpPr/>
          <p:nvPr/>
        </p:nvSpPr>
        <p:spPr>
          <a:xfrm>
            <a:off x="4189856" y="5137734"/>
            <a:ext cx="1109604" cy="308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237" extrusionOk="0">
                <a:moveTo>
                  <a:pt x="21600" y="0"/>
                </a:moveTo>
                <a:cubicBezTo>
                  <a:pt x="15398" y="17346"/>
                  <a:pt x="8198" y="21600"/>
                  <a:pt x="0" y="12762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129" name="Shape 1349"/>
          <p:cNvSpPr/>
          <p:nvPr/>
        </p:nvSpPr>
        <p:spPr>
          <a:xfrm>
            <a:off x="4669263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pic>
        <p:nvPicPr>
          <p:cNvPr id="130" name="pasted-image.pdf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698722">
            <a:off x="3818728" y="4890678"/>
            <a:ext cx="108874" cy="624595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51"/>
          <p:cNvSpPr/>
          <p:nvPr/>
        </p:nvSpPr>
        <p:spPr>
          <a:xfrm flipV="1">
            <a:off x="3342532" y="5210915"/>
            <a:ext cx="507422" cy="117616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/>
              <p:cNvSpPr/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  <m:d>
                                <m:d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667">
                                      <a:latin typeface="Cambria Math" panose="02040503050406030204" pitchFamily="18" charset="0"/>
                                    </a:rPr>
                                    <m:t>G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667">
                                          <a:latin typeface="Cambria Math" panose="02040503050406030204" pitchFamily="18" charset="0"/>
                                        </a:rPr>
                                        <m:t>x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667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e>
                        <m:sub>
                          <m:r>
                            <a:rPr lang="en-US" sz="2667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134" name="Rectangle 1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  <a:blipFill>
                <a:blip r:embed="rId13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8" name="Straight Arrow Connector 137"/>
          <p:cNvCxnSpPr/>
          <p:nvPr/>
        </p:nvCxnSpPr>
        <p:spPr>
          <a:xfrm>
            <a:off x="3905600" y="3566648"/>
            <a:ext cx="0" cy="3424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asted-image.pdf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10819" y="2664180"/>
            <a:ext cx="214313" cy="2222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pasted-image.pdf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98444" y="3080390"/>
            <a:ext cx="214313" cy="27781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8" name="pasted-image.pd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41239" y="3190171"/>
            <a:ext cx="187803" cy="1680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asted-image.pdf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75859" y="3087493"/>
            <a:ext cx="190500" cy="270710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TextBox 39"/>
          <p:cNvSpPr txBox="1"/>
          <p:nvPr/>
        </p:nvSpPr>
        <p:spPr>
          <a:xfrm>
            <a:off x="7099132" y="6421984"/>
            <a:ext cx="5092869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333" dirty="0">
                <a:latin typeface="+mj-lt"/>
              </a:rPr>
              <a:t>[</a:t>
            </a:r>
            <a:r>
              <a:rPr lang="en-US" sz="2333" dirty="0">
                <a:latin typeface="+mj-lt"/>
              </a:rPr>
              <a:t>Zhu*, Park*, Isola, and </a:t>
            </a:r>
            <a:r>
              <a:rPr lang="en-US" sz="2333" dirty="0" err="1">
                <a:latin typeface="+mj-lt"/>
              </a:rPr>
              <a:t>Efros</a:t>
            </a:r>
            <a:r>
              <a:rPr lang="en-US" altLang="zh-CN" sz="2333" dirty="0">
                <a:latin typeface="+mj-lt"/>
              </a:rPr>
              <a:t>,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ICCV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2017]</a:t>
            </a:r>
            <a:endParaRPr lang="en-US" sz="2333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Y</m:t>
                          </m:r>
                        </m:sub>
                      </m:sSub>
                      <m:r>
                        <a:rPr lang="en-US" altLang="zh-CN" sz="2667">
                          <a:latin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667">
                          <a:latin typeface="Cambria Math" charset="0"/>
                        </a:rPr>
                        <m:t>G</m:t>
                      </m:r>
                      <m:d>
                        <m:d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altLang="zh-CN" sz="2667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  <a:blipFill>
                <a:blip r:embed="rId18"/>
                <a:stretch>
                  <a:fillRect l="-787" b="-20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422847" y="4920096"/>
            <a:ext cx="1944058" cy="75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67" dirty="0"/>
              <a:t>Reconstruction</a:t>
            </a:r>
            <a:r>
              <a:rPr lang="zh-CN" altLang="en-US" sz="2167" dirty="0"/>
              <a:t> </a:t>
            </a:r>
            <a:endParaRPr lang="en-US" altLang="zh-CN" sz="2167" dirty="0"/>
          </a:p>
          <a:p>
            <a:pPr algn="ctr"/>
            <a:r>
              <a:rPr lang="en-US" altLang="zh-CN" sz="2167" dirty="0"/>
              <a:t>error</a:t>
            </a:r>
            <a:endParaRPr lang="en-US" sz="2167" dirty="0"/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987079" y="308654"/>
            <a:ext cx="10217843" cy="1135983"/>
          </a:xfrm>
          <a:prstGeom prst="rect">
            <a:avLst/>
          </a:prstGeom>
        </p:spPr>
        <p:txBody>
          <a:bodyPr vert="horz" lIns="59531" tIns="59531" rIns="59531" bIns="59531" rtlCol="0" anchor="ctr">
            <a:no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Cycle-Consistent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Adversarial</a:t>
            </a:r>
            <a:r>
              <a:rPr lang="zh-CN" altLang="en-US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 </a:t>
            </a:r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Networks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7598885"/>
      </p:ext>
    </p:extLst>
  </p:cSld>
  <p:clrMapOvr>
    <a:masterClrMapping/>
  </p:clrMapOvr>
  <p:transition spd="med" advTm="182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13" grpId="0" animBg="1"/>
      <p:bldP spid="116" grpId="0" animBg="1"/>
      <p:bldP spid="118" grpId="0" animBg="1"/>
      <p:bldP spid="119" grpId="0" animBg="1"/>
      <p:bldP spid="121" grpId="0" animBg="1"/>
      <p:bldP spid="123" grpId="0" animBg="1"/>
      <p:bldP spid="127" grpId="0" animBg="1"/>
      <p:bldP spid="128" grpId="0" animBg="1"/>
      <p:bldP spid="131" grpId="0" animBg="1"/>
      <p:bldP spid="134" grpId="0"/>
      <p:bldP spid="41" grpId="0"/>
      <p:bldP spid="2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1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 vert="horz" lIns="59531" tIns="59531" rIns="59531" bIns="59531" rtlCol="0" anchor="ctr">
            <a:norm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 Consistency Loss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  <p:pic>
        <p:nvPicPr>
          <p:cNvPr id="107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331" y="1934654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723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891" y="1934656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Rectangle 109"/>
              <p:cNvSpPr/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0" name="Rectangle 10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  <a:blipFill>
                <a:blip r:embed="rId6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Rectangle 110"/>
              <p:cNvSpPr/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d>
                        <m:d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10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1" name="Rectangle 1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Rectangle 111"/>
              <p:cNvSpPr/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12" name="Rectangle 1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3" name="Shape 1371"/>
          <p:cNvSpPr/>
          <p:nvPr/>
        </p:nvSpPr>
        <p:spPr>
          <a:xfrm>
            <a:off x="2657595" y="2920315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sp>
        <p:nvSpPr>
          <p:cNvPr id="114" name="Shape 1329"/>
          <p:cNvSpPr/>
          <p:nvPr/>
        </p:nvSpPr>
        <p:spPr>
          <a:xfrm>
            <a:off x="2070285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16" name="Shape 1372"/>
          <p:cNvSpPr/>
          <p:nvPr/>
        </p:nvSpPr>
        <p:spPr>
          <a:xfrm>
            <a:off x="4227891" y="3253489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0"/>
                </a:moveTo>
                <a:cubicBezTo>
                  <a:pt x="7090" y="21341"/>
                  <a:pt x="14290" y="21600"/>
                  <a:pt x="21600" y="77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pic>
        <p:nvPicPr>
          <p:cNvPr id="117" name="pasted-image.pd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85085" y="3505850"/>
            <a:ext cx="206376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335"/>
          <p:cNvSpPr/>
          <p:nvPr/>
        </p:nvSpPr>
        <p:spPr>
          <a:xfrm>
            <a:off x="5206256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19" name="Shape 1338"/>
          <p:cNvSpPr/>
          <p:nvPr/>
        </p:nvSpPr>
        <p:spPr>
          <a:xfrm>
            <a:off x="3640747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21" name="Shape 1341"/>
          <p:cNvSpPr/>
          <p:nvPr/>
        </p:nvSpPr>
        <p:spPr>
          <a:xfrm>
            <a:off x="4026760" y="5255827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122" name="Shape 1342"/>
          <p:cNvSpPr/>
          <p:nvPr/>
        </p:nvSpPr>
        <p:spPr>
          <a:xfrm>
            <a:off x="3931933" y="4892246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123" name="Shape 1343"/>
          <p:cNvSpPr/>
          <p:nvPr/>
        </p:nvSpPr>
        <p:spPr>
          <a:xfrm>
            <a:off x="5296045" y="5027584"/>
            <a:ext cx="159628" cy="15962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pic>
        <p:nvPicPr>
          <p:cNvPr id="124" name="pasted-image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48331" y="4632994"/>
            <a:ext cx="238126" cy="198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asted-image.pd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72000" y="4632994"/>
            <a:ext cx="214313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346"/>
          <p:cNvSpPr/>
          <p:nvPr/>
        </p:nvSpPr>
        <p:spPr>
          <a:xfrm>
            <a:off x="3473619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127" name="Shape 1373"/>
          <p:cNvSpPr/>
          <p:nvPr/>
        </p:nvSpPr>
        <p:spPr>
          <a:xfrm>
            <a:off x="4092064" y="4784785"/>
            <a:ext cx="1211056" cy="217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7" extrusionOk="0">
                <a:moveTo>
                  <a:pt x="0" y="10899"/>
                </a:moveTo>
                <a:cubicBezTo>
                  <a:pt x="7399" y="-5263"/>
                  <a:pt x="14599" y="-3450"/>
                  <a:pt x="21600" y="16337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128" name="Shape 1374"/>
          <p:cNvSpPr/>
          <p:nvPr/>
        </p:nvSpPr>
        <p:spPr>
          <a:xfrm>
            <a:off x="4189856" y="5137734"/>
            <a:ext cx="1109604" cy="308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237" extrusionOk="0">
                <a:moveTo>
                  <a:pt x="21600" y="0"/>
                </a:moveTo>
                <a:cubicBezTo>
                  <a:pt x="15398" y="17346"/>
                  <a:pt x="8198" y="21600"/>
                  <a:pt x="0" y="12762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129" name="Shape 1349"/>
          <p:cNvSpPr/>
          <p:nvPr/>
        </p:nvSpPr>
        <p:spPr>
          <a:xfrm>
            <a:off x="4669263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pic>
        <p:nvPicPr>
          <p:cNvPr id="130" name="pasted-image.pdf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698722">
            <a:off x="3818728" y="4890678"/>
            <a:ext cx="108874" cy="624595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51"/>
          <p:cNvSpPr/>
          <p:nvPr/>
        </p:nvSpPr>
        <p:spPr>
          <a:xfrm flipV="1">
            <a:off x="3342532" y="5210915"/>
            <a:ext cx="507422" cy="117616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/>
              <p:cNvSpPr/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  <m:d>
                                <m:d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667">
                                      <a:latin typeface="Cambria Math" panose="02040503050406030204" pitchFamily="18" charset="0"/>
                                    </a:rPr>
                                    <m:t>G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667">
                                          <a:latin typeface="Cambria Math" panose="02040503050406030204" pitchFamily="18" charset="0"/>
                                        </a:rPr>
                                        <m:t>x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667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e>
                        <m:sub>
                          <m:r>
                            <a:rPr lang="en-US" sz="2667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134" name="Rectangle 1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  <a:blipFill>
                <a:blip r:embed="rId13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8" name="Straight Arrow Connector 137"/>
          <p:cNvCxnSpPr/>
          <p:nvPr/>
        </p:nvCxnSpPr>
        <p:spPr>
          <a:xfrm>
            <a:off x="3905600" y="3566648"/>
            <a:ext cx="0" cy="3424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asted-image.pdf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10819" y="2664180"/>
            <a:ext cx="214313" cy="2222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pasted-image.pdf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98444" y="3080390"/>
            <a:ext cx="214313" cy="27781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8" name="pasted-image.pd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41239" y="3190171"/>
            <a:ext cx="187803" cy="1680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asted-image.pdf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75859" y="3087493"/>
            <a:ext cx="190500" cy="27071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313" y="3594044"/>
            <a:ext cx="1051560" cy="10515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0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09" y="3594045"/>
            <a:ext cx="1051299" cy="10512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https://taesung89.github.io/cyclegan/images/horse-to-zebra-supplemental/train_cherrypicked/real_A/horse2zebra_716_50_real_A.jp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08" y="2116602"/>
            <a:ext cx="1051560" cy="10515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6" descr="https://taesung89.github.io/cyclegan/images/horse-to-zebra-supplemental/train_cherrypicked/real_A/horse2zebra_263_50_real_A.jp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08" y="5047468"/>
            <a:ext cx="1051560" cy="10515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4" name="Straight Arrow Connector 43"/>
          <p:cNvCxnSpPr/>
          <p:nvPr/>
        </p:nvCxnSpPr>
        <p:spPr>
          <a:xfrm>
            <a:off x="7816567" y="2666532"/>
            <a:ext cx="1105906" cy="14532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810538" y="4119824"/>
            <a:ext cx="110577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7810668" y="4119824"/>
            <a:ext cx="1105645" cy="14534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6521" y="3594045"/>
            <a:ext cx="1051299" cy="1051299"/>
          </a:xfrm>
          <a:prstGeom prst="rect">
            <a:avLst/>
          </a:prstGeom>
          <a:ln w="762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https://taesung89.github.io/cyclegan/images/horse-to-zebra-supplemental/train_cherrypicked/real_A/horse2zebra_716_50_real_A.jp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8848" y="2140883"/>
            <a:ext cx="1051560" cy="1051560"/>
          </a:xfrm>
          <a:prstGeom prst="rect">
            <a:avLst/>
          </a:prstGeom>
          <a:ln w="762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https://taesung89.github.io/cyclegan/images/horse-to-zebra-supplemental/train_cherrypicked/real_A/horse2zebra_263_50_real_A.jp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08" y="5047468"/>
            <a:ext cx="1051560" cy="1051560"/>
          </a:xfrm>
          <a:prstGeom prst="rect">
            <a:avLst/>
          </a:prstGeom>
          <a:ln w="762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Straight Arrow Connector 49"/>
          <p:cNvCxnSpPr>
            <a:endCxn id="56" idx="1"/>
          </p:cNvCxnSpPr>
          <p:nvPr/>
        </p:nvCxnSpPr>
        <p:spPr>
          <a:xfrm>
            <a:off x="9967873" y="4119694"/>
            <a:ext cx="808647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8152187" y="1427787"/>
            <a:ext cx="24084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Large</a:t>
            </a:r>
            <a:r>
              <a:rPr lang="en-US" sz="2800" dirty="0"/>
              <a:t> cycle loss</a:t>
            </a:r>
          </a:p>
        </p:txBody>
      </p:sp>
      <p:sp>
        <p:nvSpPr>
          <p:cNvPr id="52" name="Rectangle 51"/>
          <p:cNvSpPr/>
          <p:nvPr/>
        </p:nvSpPr>
        <p:spPr>
          <a:xfrm>
            <a:off x="8152187" y="1427787"/>
            <a:ext cx="24098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Small</a:t>
            </a:r>
            <a:r>
              <a:rPr lang="en-US" sz="2800" dirty="0"/>
              <a:t> cycle loss</a:t>
            </a:r>
          </a:p>
        </p:txBody>
      </p:sp>
      <p:pic>
        <p:nvPicPr>
          <p:cNvPr id="53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09" y="3594045"/>
            <a:ext cx="1051299" cy="1051299"/>
          </a:xfrm>
          <a:prstGeom prst="rect">
            <a:avLst/>
          </a:prstGeom>
          <a:ln w="762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nector: Curved 9"/>
          <p:cNvCxnSpPr>
            <a:stCxn id="56" idx="2"/>
          </p:cNvCxnSpPr>
          <p:nvPr/>
        </p:nvCxnSpPr>
        <p:spPr>
          <a:xfrm rot="5400000">
            <a:off x="9293464" y="2636637"/>
            <a:ext cx="10583" cy="4017412"/>
          </a:xfrm>
          <a:prstGeom prst="curvedConnector3">
            <a:avLst>
              <a:gd name="adj1" fmla="val 3821055"/>
            </a:avLst>
          </a:prstGeom>
          <a:ln w="762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12"/>
          <p:cNvCxnSpPr>
            <a:stCxn id="56" idx="0"/>
          </p:cNvCxnSpPr>
          <p:nvPr/>
        </p:nvCxnSpPr>
        <p:spPr>
          <a:xfrm rot="16200000" flipV="1">
            <a:off x="9092598" y="1384472"/>
            <a:ext cx="927382" cy="3491763"/>
          </a:xfrm>
          <a:prstGeom prst="curvedConnector2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9"/>
          <p:cNvCxnSpPr>
            <a:stCxn id="56" idx="2"/>
          </p:cNvCxnSpPr>
          <p:nvPr/>
        </p:nvCxnSpPr>
        <p:spPr>
          <a:xfrm rot="5400000">
            <a:off x="9092468" y="3363544"/>
            <a:ext cx="927904" cy="3491502"/>
          </a:xfrm>
          <a:prstGeom prst="curvedConnector2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099132" y="6421984"/>
            <a:ext cx="5092869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333" dirty="0">
                <a:latin typeface="+mj-lt"/>
              </a:rPr>
              <a:t>[</a:t>
            </a:r>
            <a:r>
              <a:rPr lang="en-US" sz="2333" dirty="0">
                <a:latin typeface="+mj-lt"/>
              </a:rPr>
              <a:t>Zhu*, Park*, Isola, and </a:t>
            </a:r>
            <a:r>
              <a:rPr lang="en-US" sz="2333" dirty="0" err="1">
                <a:latin typeface="+mj-lt"/>
              </a:rPr>
              <a:t>Efros</a:t>
            </a:r>
            <a:r>
              <a:rPr lang="en-US" altLang="zh-CN" sz="2333" dirty="0">
                <a:latin typeface="+mj-lt"/>
              </a:rPr>
              <a:t>,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ICCV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2017]</a:t>
            </a:r>
            <a:endParaRPr lang="en-US" sz="2333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/>
              <p:cNvSpPr/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Y</m:t>
                          </m:r>
                        </m:sub>
                      </m:sSub>
                      <m:r>
                        <a:rPr lang="en-US" altLang="zh-CN" sz="2667">
                          <a:latin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667">
                          <a:latin typeface="Cambria Math" charset="0"/>
                        </a:rPr>
                        <m:t>G</m:t>
                      </m:r>
                      <m:d>
                        <m:d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altLang="zh-CN" sz="2667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58" name="Rectangle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  <a:blipFill>
                <a:blip r:embed="rId22"/>
                <a:stretch>
                  <a:fillRect l="-787" b="-20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TextBox 58"/>
          <p:cNvSpPr txBox="1"/>
          <p:nvPr/>
        </p:nvSpPr>
        <p:spPr>
          <a:xfrm>
            <a:off x="1422847" y="4920096"/>
            <a:ext cx="1944058" cy="75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67" dirty="0"/>
              <a:t>Reconstruction</a:t>
            </a:r>
            <a:r>
              <a:rPr lang="zh-CN" altLang="en-US" sz="2167" dirty="0"/>
              <a:t> </a:t>
            </a:r>
            <a:endParaRPr lang="en-US" altLang="zh-CN" sz="2167" dirty="0"/>
          </a:p>
          <a:p>
            <a:pPr algn="ctr"/>
            <a:r>
              <a:rPr lang="en-US" altLang="zh-CN" sz="2167" dirty="0"/>
              <a:t>error</a:t>
            </a:r>
            <a:endParaRPr lang="en-US" sz="2167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8819557"/>
      </p:ext>
    </p:extLst>
  </p:cSld>
  <p:clrMapOvr>
    <a:masterClrMapping/>
  </p:clrMapOvr>
  <p:transition spd="med" advTm="182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2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331" y="1934654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taesung89.github.io/cyclegan/images/horse-to-zebra-supplemental/train_cherrypicked/fake_B/horse2zebra_153_50_fake_B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723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taesung89.github.io/cyclegan/images/horse-to-zebra-supplemental/train_cherrypicked/real_A/horse2zebra_153_50_real_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891" y="1934656"/>
            <a:ext cx="788474" cy="7884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taesung89.github.io/cyclegan/images/horse-to-zebra-supplemental/train_cherrypicked/real_B/horse2zebra_342_50_real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143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taesung89.github.io/cyclegan/images/horse-to-zebra-supplemental/train_cherrypicked/real_B/horse2zebra_342_50_real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1375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taesung89.github.io/cyclegan/images/horse-to-zebra-supplemental/train_cherrypicked/fake_A/horse2zebra_342_50_fake_A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759" y="1934650"/>
            <a:ext cx="788670" cy="7886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310" y="1568794"/>
                <a:ext cx="764953" cy="415498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d>
                        <m:d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10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0867" y="1568794"/>
                <a:ext cx="1132746" cy="415498"/>
              </a:xfrm>
              <a:prstGeom prst="rect">
                <a:avLst/>
              </a:prstGeom>
              <a:blipFill>
                <a:blip r:embed="rId8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109" y="1568794"/>
                <a:ext cx="375424" cy="41549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7982397" y="1568795"/>
                <a:ext cx="750526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2397" y="1568795"/>
                <a:ext cx="750526" cy="415498"/>
              </a:xfrm>
              <a:prstGeom prst="rect">
                <a:avLst/>
              </a:prstGeom>
              <a:blipFill>
                <a:blip r:embed="rId10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9353168" y="1568795"/>
                <a:ext cx="1132746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1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100"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10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1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3168" y="1568795"/>
                <a:ext cx="1132746" cy="415498"/>
              </a:xfrm>
              <a:prstGeom prst="rect">
                <a:avLst/>
              </a:prstGeom>
              <a:blipFill>
                <a:blip r:embed="rId11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6503037" y="1568795"/>
                <a:ext cx="400879" cy="4154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100" dirty="0"/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3037" y="1568795"/>
                <a:ext cx="400879" cy="415498"/>
              </a:xfrm>
              <a:prstGeom prst="rect">
                <a:avLst/>
              </a:prstGeom>
              <a:blipFill>
                <a:blip r:embed="rId12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Shape 1354"/>
          <p:cNvSpPr/>
          <p:nvPr/>
        </p:nvSpPr>
        <p:spPr>
          <a:xfrm>
            <a:off x="6750055" y="5202977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76" name="Shape 1355"/>
          <p:cNvSpPr/>
          <p:nvPr/>
        </p:nvSpPr>
        <p:spPr>
          <a:xfrm>
            <a:off x="8081210" y="5255828"/>
            <a:ext cx="159628" cy="15962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pic>
        <p:nvPicPr>
          <p:cNvPr id="77" name="pasted-image.pd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65682" y="4632995"/>
            <a:ext cx="238126" cy="198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pasted-image.pdf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389350" y="4632995"/>
            <a:ext cx="214313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1358"/>
          <p:cNvSpPr/>
          <p:nvPr/>
        </p:nvSpPr>
        <p:spPr>
          <a:xfrm>
            <a:off x="6390965" y="4533324"/>
            <a:ext cx="1076260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82" name="Shape 1361"/>
          <p:cNvSpPr/>
          <p:nvPr/>
        </p:nvSpPr>
        <p:spPr>
          <a:xfrm>
            <a:off x="7586616" y="4533324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pic>
        <p:nvPicPr>
          <p:cNvPr id="83" name="pasted-image.pdf"/>
          <p:cNvPicPr>
            <a:picLocks/>
          </p:cNvPicPr>
          <p:nvPr/>
        </p:nvPicPr>
        <p:blipFill>
          <a:blip r:embed="rId15"/>
          <a:srcRect/>
          <a:stretch>
            <a:fillRect/>
          </a:stretch>
        </p:blipFill>
        <p:spPr>
          <a:xfrm rot="20532180" flipH="1">
            <a:off x="8233218" y="4964893"/>
            <a:ext cx="103583" cy="41908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1363"/>
          <p:cNvSpPr/>
          <p:nvPr/>
        </p:nvSpPr>
        <p:spPr>
          <a:xfrm flipV="1">
            <a:off x="8341248" y="5040435"/>
            <a:ext cx="524465" cy="113973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87" name="Shape 1366"/>
          <p:cNvSpPr/>
          <p:nvPr/>
        </p:nvSpPr>
        <p:spPr>
          <a:xfrm>
            <a:off x="7990348" y="5011473"/>
            <a:ext cx="159628" cy="15962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cxnSp>
        <p:nvCxnSpPr>
          <p:cNvPr id="4103" name="Connector: Curved 4102"/>
          <p:cNvCxnSpPr>
            <a:stCxn id="87" idx="1"/>
            <a:endCxn id="75" idx="7"/>
          </p:cNvCxnSpPr>
          <p:nvPr/>
        </p:nvCxnSpPr>
        <p:spPr>
          <a:xfrm rot="16200000" flipH="1" flipV="1">
            <a:off x="7354265" y="4566893"/>
            <a:ext cx="191503" cy="1127418"/>
          </a:xfrm>
          <a:prstGeom prst="curvedConnector3">
            <a:avLst>
              <a:gd name="adj1" fmla="val -5281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or: Curved 99"/>
          <p:cNvCxnSpPr>
            <a:stCxn id="75" idx="5"/>
            <a:endCxn id="76" idx="4"/>
          </p:cNvCxnSpPr>
          <p:nvPr/>
        </p:nvCxnSpPr>
        <p:spPr>
          <a:xfrm rot="16200000" flipH="1">
            <a:off x="7485550" y="4739983"/>
            <a:ext cx="76228" cy="1274718"/>
          </a:xfrm>
          <a:prstGeom prst="curvedConnector3">
            <a:avLst>
              <a:gd name="adj1" fmla="val 28743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Shape 1371"/>
          <p:cNvSpPr/>
          <p:nvPr/>
        </p:nvSpPr>
        <p:spPr>
          <a:xfrm>
            <a:off x="2657595" y="2920315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sp>
        <p:nvSpPr>
          <p:cNvPr id="109" name="Shape 1329"/>
          <p:cNvSpPr/>
          <p:nvPr/>
        </p:nvSpPr>
        <p:spPr>
          <a:xfrm>
            <a:off x="2070285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pic>
        <p:nvPicPr>
          <p:cNvPr id="80" name="pasted-image.pd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010819" y="2664180"/>
            <a:ext cx="214313" cy="22225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1372"/>
          <p:cNvSpPr/>
          <p:nvPr/>
        </p:nvSpPr>
        <p:spPr>
          <a:xfrm>
            <a:off x="4227891" y="3253489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0"/>
                </a:moveTo>
                <a:cubicBezTo>
                  <a:pt x="7090" y="21341"/>
                  <a:pt x="14290" y="21600"/>
                  <a:pt x="21600" y="77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 b="1"/>
          </a:p>
        </p:txBody>
      </p:sp>
      <p:pic>
        <p:nvPicPr>
          <p:cNvPr id="88" name="pasted-image.pdf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585085" y="3505850"/>
            <a:ext cx="206376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hape 1335"/>
          <p:cNvSpPr/>
          <p:nvPr/>
        </p:nvSpPr>
        <p:spPr>
          <a:xfrm>
            <a:off x="5206256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sp>
        <p:nvSpPr>
          <p:cNvPr id="105" name="Shape 1338"/>
          <p:cNvSpPr/>
          <p:nvPr/>
        </p:nvSpPr>
        <p:spPr>
          <a:xfrm>
            <a:off x="3640747" y="2969687"/>
            <a:ext cx="529707" cy="529707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 b="1"/>
          </a:p>
        </p:txBody>
      </p:sp>
      <p:pic>
        <p:nvPicPr>
          <p:cNvPr id="106" name="pasted-image.pdf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798444" y="3080390"/>
            <a:ext cx="214313" cy="27781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91" name="Shape 1341"/>
          <p:cNvSpPr/>
          <p:nvPr/>
        </p:nvSpPr>
        <p:spPr>
          <a:xfrm>
            <a:off x="4026760" y="5255827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92" name="Shape 1342"/>
          <p:cNvSpPr/>
          <p:nvPr/>
        </p:nvSpPr>
        <p:spPr>
          <a:xfrm>
            <a:off x="3931933" y="4892246"/>
            <a:ext cx="159628" cy="159628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sp>
        <p:nvSpPr>
          <p:cNvPr id="93" name="Shape 1343"/>
          <p:cNvSpPr/>
          <p:nvPr/>
        </p:nvSpPr>
        <p:spPr>
          <a:xfrm>
            <a:off x="5265322" y="4987522"/>
            <a:ext cx="159628" cy="15962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500"/>
          </a:p>
        </p:txBody>
      </p:sp>
      <p:pic>
        <p:nvPicPr>
          <p:cNvPr id="94" name="pasted-image.pd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48331" y="4632994"/>
            <a:ext cx="238126" cy="198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pasted-image.pdf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72000" y="4632994"/>
            <a:ext cx="214313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1346"/>
          <p:cNvSpPr/>
          <p:nvPr/>
        </p:nvSpPr>
        <p:spPr>
          <a:xfrm>
            <a:off x="3473619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97" name="Shape 1373"/>
          <p:cNvSpPr/>
          <p:nvPr/>
        </p:nvSpPr>
        <p:spPr>
          <a:xfrm>
            <a:off x="4092064" y="4784785"/>
            <a:ext cx="1211056" cy="217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7" extrusionOk="0">
                <a:moveTo>
                  <a:pt x="0" y="10899"/>
                </a:moveTo>
                <a:cubicBezTo>
                  <a:pt x="7399" y="-5263"/>
                  <a:pt x="14599" y="-3450"/>
                  <a:pt x="21600" y="16337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98" name="Shape 1374"/>
          <p:cNvSpPr/>
          <p:nvPr/>
        </p:nvSpPr>
        <p:spPr>
          <a:xfrm>
            <a:off x="4189856" y="5137734"/>
            <a:ext cx="1109604" cy="308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237" extrusionOk="0">
                <a:moveTo>
                  <a:pt x="21600" y="0"/>
                </a:moveTo>
                <a:cubicBezTo>
                  <a:pt x="15398" y="17346"/>
                  <a:pt x="8198" y="21600"/>
                  <a:pt x="0" y="12762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sp>
        <p:nvSpPr>
          <p:cNvPr id="99" name="Shape 1349"/>
          <p:cNvSpPr/>
          <p:nvPr/>
        </p:nvSpPr>
        <p:spPr>
          <a:xfrm>
            <a:off x="4669263" y="4533327"/>
            <a:ext cx="1076259" cy="11159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pic>
        <p:nvPicPr>
          <p:cNvPr id="101" name="pasted-image.pdf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0698722">
            <a:off x="3818728" y="4890678"/>
            <a:ext cx="108874" cy="624595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351"/>
          <p:cNvSpPr/>
          <p:nvPr/>
        </p:nvSpPr>
        <p:spPr>
          <a:xfrm flipV="1">
            <a:off x="3342532" y="5210915"/>
            <a:ext cx="507422" cy="117616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1750" tIns="31750" rIns="31750" bIns="31750" anchor="ctr"/>
          <a:lstStyle/>
          <a:p>
            <a:pPr>
              <a:defRPr sz="2400"/>
            </a:pPr>
            <a:endParaRPr sz="1500"/>
          </a:p>
        </p:txBody>
      </p:sp>
      <p:sp>
        <p:nvSpPr>
          <p:cNvPr id="124" name="Shape 1298"/>
          <p:cNvSpPr/>
          <p:nvPr/>
        </p:nvSpPr>
        <p:spPr>
          <a:xfrm>
            <a:off x="8603666" y="2932328"/>
            <a:ext cx="925719" cy="18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16202"/>
                </a:moveTo>
                <a:cubicBezTo>
                  <a:pt x="7090" y="-5139"/>
                  <a:pt x="14290" y="-5398"/>
                  <a:pt x="21600" y="1542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pic>
        <p:nvPicPr>
          <p:cNvPr id="125" name="pasted-image.pd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56890" y="2676193"/>
            <a:ext cx="214313" cy="222251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99"/>
          <p:cNvSpPr/>
          <p:nvPr/>
        </p:nvSpPr>
        <p:spPr>
          <a:xfrm>
            <a:off x="7035681" y="3265498"/>
            <a:ext cx="925719" cy="184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0" y="0"/>
                </a:moveTo>
                <a:cubicBezTo>
                  <a:pt x="7090" y="21341"/>
                  <a:pt x="14290" y="21600"/>
                  <a:pt x="21600" y="77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stealth"/>
          </a:ln>
        </p:spPr>
        <p:txBody>
          <a:bodyPr/>
          <a:lstStyle/>
          <a:p>
            <a:endParaRPr sz="1812"/>
          </a:p>
        </p:txBody>
      </p:sp>
      <p:pic>
        <p:nvPicPr>
          <p:cNvPr id="127" name="pasted-image.pdf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92875" y="3517864"/>
            <a:ext cx="206376" cy="198438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85"/>
          <p:cNvSpPr/>
          <p:nvPr/>
        </p:nvSpPr>
        <p:spPr>
          <a:xfrm>
            <a:off x="8018894" y="2969689"/>
            <a:ext cx="529708" cy="529708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/>
          </a:p>
        </p:txBody>
      </p:sp>
      <p:pic>
        <p:nvPicPr>
          <p:cNvPr id="130" name="pasted-image.pdf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164682" y="3080391"/>
            <a:ext cx="238127" cy="27781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132" name="Shape 1288"/>
          <p:cNvSpPr/>
          <p:nvPr/>
        </p:nvSpPr>
        <p:spPr>
          <a:xfrm>
            <a:off x="9594082" y="2969689"/>
            <a:ext cx="529708" cy="529708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/>
          </a:p>
        </p:txBody>
      </p:sp>
      <p:sp>
        <p:nvSpPr>
          <p:cNvPr id="135" name="Shape 1291"/>
          <p:cNvSpPr/>
          <p:nvPr/>
        </p:nvSpPr>
        <p:spPr>
          <a:xfrm>
            <a:off x="6443584" y="2969689"/>
            <a:ext cx="529708" cy="529708"/>
          </a:xfrm>
          <a:prstGeom prst="rec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1750" tIns="31750" rIns="31750" bIns="31750" numCol="1" anchor="ctr">
            <a:noAutofit/>
          </a:bodyPr>
          <a:lstStyle/>
          <a:p>
            <a:pPr>
              <a:defRPr sz="2400"/>
            </a:pPr>
            <a:endParaRPr sz="1500"/>
          </a:p>
        </p:txBody>
      </p:sp>
      <p:sp>
        <p:nvSpPr>
          <p:cNvPr id="111" name="Title 1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 vert="horz" lIns="59531" tIns="59531" rIns="59531" bIns="59531" rtlCol="0" anchor="ctr">
            <a:norm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 Consistency Loss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Rectangle 111"/>
              <p:cNvSpPr/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  <m:d>
                                <m:d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667">
                                      <a:latin typeface="Cambria Math" panose="02040503050406030204" pitchFamily="18" charset="0"/>
                                    </a:rPr>
                                    <m:t>G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667">
                                          <a:latin typeface="Cambria Math" panose="02040503050406030204" pitchFamily="18" charset="0"/>
                                        </a:rPr>
                                        <m:t>x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667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2667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e>
                        <m:sub>
                          <m:r>
                            <a:rPr lang="en-US" sz="2667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112" name="Rectangle 1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167" y="5709255"/>
                <a:ext cx="2493183" cy="609013"/>
              </a:xfrm>
              <a:prstGeom prst="rect">
                <a:avLst/>
              </a:prstGeom>
              <a:blipFill>
                <a:blip r:embed="rId20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3" name="Rectangle 112"/>
              <p:cNvSpPr/>
              <p:nvPr/>
            </p:nvSpPr>
            <p:spPr>
              <a:xfrm>
                <a:off x="6398804" y="5709255"/>
                <a:ext cx="2532681" cy="609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667">
                                  <a:latin typeface="Cambria Math" charset="0"/>
                                </a:rPr>
                                <m:t>G</m:t>
                              </m:r>
                              <m:d>
                                <m:d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667">
                                      <a:latin typeface="Cambria Math" charset="0"/>
                                    </a:rPr>
                                    <m:t>F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667">
                                          <a:latin typeface="Cambria Math" charset="0"/>
                                        </a:rPr>
                                        <m:t>y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667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667" i="1">
                                  <a:latin typeface="Cambria Math" charset="0"/>
                                </a:rPr>
                                <m:t>𝑦</m:t>
                              </m:r>
                            </m:e>
                          </m:d>
                        </m:e>
                        <m:sub>
                          <m:r>
                            <a:rPr lang="en-US" sz="2667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113" name="Rectangle 1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8804" y="5709255"/>
                <a:ext cx="2532681" cy="609013"/>
              </a:xfrm>
              <a:prstGeom prst="rect">
                <a:avLst/>
              </a:prstGeom>
              <a:blipFill>
                <a:blip r:embed="rId21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4" name="pasted-image.pdf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41239" y="3190171"/>
            <a:ext cx="187803" cy="1680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pasted-image.pdf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375859" y="3087493"/>
            <a:ext cx="190500" cy="2707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pasted-image.pdf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613186" y="3174998"/>
            <a:ext cx="190500" cy="254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pasted-image.pdf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763684" y="3079750"/>
            <a:ext cx="190500" cy="34925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19" name="Straight Arrow Connector 118"/>
          <p:cNvCxnSpPr/>
          <p:nvPr/>
        </p:nvCxnSpPr>
        <p:spPr>
          <a:xfrm>
            <a:off x="3905600" y="3566648"/>
            <a:ext cx="0" cy="3424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>
            <a:off x="8283686" y="3566648"/>
            <a:ext cx="0" cy="3424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7099132" y="6408853"/>
            <a:ext cx="5092869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333" dirty="0">
                <a:latin typeface="+mj-lt"/>
              </a:rPr>
              <a:t>[</a:t>
            </a:r>
            <a:r>
              <a:rPr lang="en-US" sz="2333" dirty="0">
                <a:latin typeface="+mj-lt"/>
              </a:rPr>
              <a:t>Zhu*, Park*, Isola, and </a:t>
            </a:r>
            <a:r>
              <a:rPr lang="en-US" sz="2333" dirty="0" err="1">
                <a:latin typeface="+mj-lt"/>
              </a:rPr>
              <a:t>Efros</a:t>
            </a:r>
            <a:r>
              <a:rPr lang="en-US" altLang="zh-CN" sz="2333" dirty="0">
                <a:latin typeface="+mj-lt"/>
              </a:rPr>
              <a:t>,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ICCV</a:t>
            </a:r>
            <a:r>
              <a:rPr lang="zh-CN" altLang="en-US" sz="2333" dirty="0">
                <a:latin typeface="+mj-lt"/>
              </a:rPr>
              <a:t> </a:t>
            </a:r>
            <a:r>
              <a:rPr lang="en-US" altLang="zh-CN" sz="2333" dirty="0">
                <a:latin typeface="+mj-lt"/>
              </a:rPr>
              <a:t>2017]</a:t>
            </a:r>
            <a:endParaRPr lang="en-US" sz="2333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Y</m:t>
                          </m:r>
                        </m:sub>
                      </m:sSub>
                      <m:r>
                        <a:rPr lang="en-US" altLang="zh-CN" sz="2667">
                          <a:latin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667">
                          <a:latin typeface="Cambria Math" charset="0"/>
                        </a:rPr>
                        <m:t>G</m:t>
                      </m:r>
                      <m:d>
                        <m:d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altLang="zh-CN" sz="2667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334" y="3943585"/>
                <a:ext cx="1604863" cy="502766"/>
              </a:xfrm>
              <a:prstGeom prst="rect">
                <a:avLst/>
              </a:prstGeom>
              <a:blipFill>
                <a:blip r:embed="rId26"/>
                <a:stretch>
                  <a:fillRect l="-787" b="-20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TextBox 69"/>
          <p:cNvSpPr txBox="1"/>
          <p:nvPr/>
        </p:nvSpPr>
        <p:spPr>
          <a:xfrm>
            <a:off x="1422847" y="4920096"/>
            <a:ext cx="1944058" cy="75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67" dirty="0"/>
              <a:t>Reconstruction</a:t>
            </a:r>
            <a:r>
              <a:rPr lang="zh-CN" altLang="en-US" sz="2167" dirty="0"/>
              <a:t> </a:t>
            </a:r>
            <a:endParaRPr lang="en-US" altLang="zh-CN" sz="2167" dirty="0"/>
          </a:p>
          <a:p>
            <a:pPr algn="ctr"/>
            <a:r>
              <a:rPr lang="en-US" altLang="zh-CN" sz="2167" dirty="0"/>
              <a:t>error</a:t>
            </a:r>
            <a:endParaRPr lang="en-US" sz="2167" dirty="0"/>
          </a:p>
        </p:txBody>
      </p:sp>
      <p:sp>
        <p:nvSpPr>
          <p:cNvPr id="71" name="TextBox 70"/>
          <p:cNvSpPr txBox="1"/>
          <p:nvPr/>
        </p:nvSpPr>
        <p:spPr>
          <a:xfrm>
            <a:off x="8939625" y="4705227"/>
            <a:ext cx="1944058" cy="75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67" dirty="0"/>
              <a:t>Reconstruction</a:t>
            </a:r>
            <a:r>
              <a:rPr lang="zh-CN" altLang="en-US" sz="2167" dirty="0"/>
              <a:t> </a:t>
            </a:r>
            <a:endParaRPr lang="en-US" altLang="zh-CN" sz="2167" dirty="0"/>
          </a:p>
          <a:p>
            <a:pPr algn="ctr"/>
            <a:r>
              <a:rPr lang="en-US" altLang="zh-CN" sz="2167" dirty="0"/>
              <a:t>error</a:t>
            </a:r>
            <a:endParaRPr lang="en-US" sz="216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/>
              <p:cNvSpPr/>
              <p:nvPr/>
            </p:nvSpPr>
            <p:spPr>
              <a:xfrm>
                <a:off x="7594133" y="3943585"/>
                <a:ext cx="1590435" cy="5027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667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667" b="0" i="0" smtClean="0"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r>
                        <a:rPr lang="en-US" altLang="zh-CN" sz="2667">
                          <a:latin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667">
                          <a:latin typeface="Cambria Math" charset="0"/>
                        </a:rPr>
                        <m:t>F</m:t>
                      </m:r>
                      <m:d>
                        <m:dPr>
                          <m:ctrlPr>
                            <a:rPr lang="en-US" altLang="zh-CN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2667">
                              <a:latin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altLang="zh-CN" sz="2667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67" dirty="0"/>
              </a:p>
            </p:txBody>
          </p:sp>
        </mc:Choice>
        <mc:Fallback xmlns="">
          <p:sp>
            <p:nvSpPr>
              <p:cNvPr id="72" name="Rectangle 7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4133" y="3943585"/>
                <a:ext cx="1590435" cy="502766"/>
              </a:xfrm>
              <a:prstGeom prst="rect">
                <a:avLst/>
              </a:prstGeom>
              <a:blipFill>
                <a:blip r:embed="rId27"/>
                <a:stretch>
                  <a:fillRect l="-794" b="-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-12811" y="6408853"/>
            <a:ext cx="7208241" cy="451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33" dirty="0"/>
              <a:t>See</a:t>
            </a:r>
            <a:r>
              <a:rPr lang="zh-CN" altLang="en-US" sz="2333" dirty="0"/>
              <a:t> </a:t>
            </a:r>
            <a:r>
              <a:rPr lang="en-US" altLang="zh-CN" sz="2333" dirty="0"/>
              <a:t>similar</a:t>
            </a:r>
            <a:r>
              <a:rPr lang="zh-CN" altLang="en-US" sz="2333" dirty="0"/>
              <a:t> </a:t>
            </a:r>
            <a:r>
              <a:rPr lang="en-US" altLang="zh-CN" sz="2333" dirty="0"/>
              <a:t>formulations</a:t>
            </a:r>
            <a:r>
              <a:rPr lang="zh-CN" altLang="en-US" sz="2333" dirty="0"/>
              <a:t> </a:t>
            </a:r>
            <a:r>
              <a:rPr lang="en-US" altLang="zh-CN" sz="2333" dirty="0"/>
              <a:t>[Yi</a:t>
            </a:r>
            <a:r>
              <a:rPr lang="zh-CN" altLang="en-US" sz="2333" dirty="0"/>
              <a:t> </a:t>
            </a:r>
            <a:r>
              <a:rPr lang="en-US" altLang="zh-CN" sz="2333" dirty="0"/>
              <a:t>et</a:t>
            </a:r>
            <a:r>
              <a:rPr lang="zh-CN" altLang="en-US" sz="2333" dirty="0"/>
              <a:t> </a:t>
            </a:r>
            <a:r>
              <a:rPr lang="en-US" altLang="zh-CN" sz="2333" dirty="0"/>
              <a:t>al.</a:t>
            </a:r>
            <a:r>
              <a:rPr lang="zh-CN" altLang="en-US" sz="2333" dirty="0"/>
              <a:t> </a:t>
            </a:r>
            <a:r>
              <a:rPr lang="en-US" altLang="zh-CN" sz="2333" dirty="0"/>
              <a:t>2017],</a:t>
            </a:r>
            <a:r>
              <a:rPr lang="zh-CN" altLang="en-US" sz="2333" dirty="0"/>
              <a:t> </a:t>
            </a:r>
            <a:r>
              <a:rPr lang="en-US" altLang="zh-CN" sz="2333" dirty="0"/>
              <a:t>[Kim</a:t>
            </a:r>
            <a:r>
              <a:rPr lang="zh-CN" altLang="en-US" sz="2333" dirty="0"/>
              <a:t> </a:t>
            </a:r>
            <a:r>
              <a:rPr lang="en-US" altLang="zh-CN" sz="2333" dirty="0"/>
              <a:t>et</a:t>
            </a:r>
            <a:r>
              <a:rPr lang="zh-CN" altLang="en-US" sz="2333" dirty="0"/>
              <a:t> </a:t>
            </a:r>
            <a:r>
              <a:rPr lang="en-US" altLang="zh-CN" sz="2333" dirty="0"/>
              <a:t>al.</a:t>
            </a:r>
            <a:r>
              <a:rPr lang="zh-CN" altLang="en-US" sz="2333" dirty="0"/>
              <a:t> </a:t>
            </a:r>
            <a:r>
              <a:rPr lang="en-US" altLang="zh-CN" sz="2333" dirty="0"/>
              <a:t>2017]</a:t>
            </a:r>
            <a:r>
              <a:rPr lang="zh-CN" altLang="en-US" sz="2333" dirty="0"/>
              <a:t> </a:t>
            </a:r>
            <a:endParaRPr lang="en-US" sz="2333" dirty="0"/>
          </a:p>
        </p:txBody>
      </p:sp>
    </p:spTree>
    <p:extLst>
      <p:ext uri="{BB962C8B-B14F-4D97-AF65-F5344CB8AC3E}">
        <p14:creationId xmlns:p14="http://schemas.microsoft.com/office/powerpoint/2010/main" val="2069717201"/>
      </p:ext>
    </p:extLst>
  </p:cSld>
  <p:clrMapOvr>
    <a:masterClrMapping/>
  </p:clrMapOvr>
  <p:transition spd="med" advTm="4117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 vert="horz" lIns="59531" tIns="59531" rIns="59531" bIns="59531" rtlCol="0" anchor="ctr">
            <a:norm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 Consistency in Vision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947767" y="5608596"/>
            <a:ext cx="1029646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Forward-Backward Error: Automatic Detection of Tracking Failures</a:t>
            </a:r>
            <a:r>
              <a:rPr lang="en-US" altLang="zh-CN" sz="1500" dirty="0"/>
              <a:t>.</a:t>
            </a:r>
            <a:r>
              <a:rPr lang="zh-CN" altLang="en-US" sz="1500" dirty="0"/>
              <a:t> </a:t>
            </a:r>
            <a:r>
              <a:rPr lang="en-US" altLang="zh-CN" sz="1500" dirty="0"/>
              <a:t>ICPR</a:t>
            </a:r>
            <a:r>
              <a:rPr lang="zh-CN" altLang="en-US" sz="1500" dirty="0"/>
              <a:t> </a:t>
            </a:r>
            <a:r>
              <a:rPr lang="en-US" altLang="zh-CN" sz="1500" dirty="0"/>
              <a:t>10’</a:t>
            </a:r>
            <a:endParaRPr lang="en-US" sz="1500" dirty="0"/>
          </a:p>
          <a:p>
            <a:pPr algn="ctr"/>
            <a:r>
              <a:rPr lang="en-US" sz="1500" dirty="0" err="1"/>
              <a:t>Zdenek</a:t>
            </a:r>
            <a:r>
              <a:rPr lang="zh-CN" altLang="en-US" sz="1500" dirty="0"/>
              <a:t> </a:t>
            </a:r>
            <a:r>
              <a:rPr lang="en-US" sz="1500" dirty="0" err="1"/>
              <a:t>Kalal</a:t>
            </a:r>
            <a:r>
              <a:rPr lang="en-US" sz="1500" dirty="0"/>
              <a:t>, </a:t>
            </a:r>
            <a:r>
              <a:rPr lang="en-US" sz="1500" dirty="0" err="1"/>
              <a:t>Krystian</a:t>
            </a:r>
            <a:r>
              <a:rPr lang="en-US" sz="1500" dirty="0"/>
              <a:t> </a:t>
            </a:r>
            <a:r>
              <a:rPr lang="en-US" sz="1500" dirty="0" err="1"/>
              <a:t>Mikolajczyk</a:t>
            </a:r>
            <a:r>
              <a:rPr lang="en-US" sz="1500" dirty="0"/>
              <a:t>, and Jiri </a:t>
            </a:r>
            <a:r>
              <a:rPr lang="en-US" sz="1500" dirty="0" err="1"/>
              <a:t>Matas</a:t>
            </a:r>
            <a:r>
              <a:rPr lang="en-US" sz="1500" dirty="0"/>
              <a:t>.</a:t>
            </a:r>
          </a:p>
          <a:p>
            <a:pPr algn="ctr"/>
            <a:r>
              <a:rPr lang="en-US" altLang="zh-CN" sz="1500" dirty="0"/>
              <a:t>Also</a:t>
            </a:r>
            <a:r>
              <a:rPr lang="zh-CN" altLang="en-US" sz="1500" dirty="0"/>
              <a:t> </a:t>
            </a:r>
            <a:r>
              <a:rPr lang="en-US" altLang="zh-CN" sz="1500" dirty="0"/>
              <a:t>see</a:t>
            </a:r>
            <a:r>
              <a:rPr lang="zh-CN" altLang="en-US" sz="1500" dirty="0"/>
              <a:t> </a:t>
            </a:r>
            <a:r>
              <a:rPr lang="en-US" altLang="zh-CN" sz="1500" dirty="0"/>
              <a:t>[</a:t>
            </a:r>
            <a:r>
              <a:rPr lang="en-US" altLang="zh-CN" sz="1500" dirty="0" err="1"/>
              <a:t>Sundaram</a:t>
            </a:r>
            <a:r>
              <a:rPr lang="en-US" altLang="zh-CN" sz="1500" dirty="0"/>
              <a:t>, </a:t>
            </a:r>
            <a:r>
              <a:rPr lang="zh-CN" altLang="en-US" sz="1500" dirty="0"/>
              <a:t> </a:t>
            </a:r>
            <a:r>
              <a:rPr lang="en-US" altLang="zh-CN" sz="1500" dirty="0" err="1"/>
              <a:t>Brox</a:t>
            </a:r>
            <a:r>
              <a:rPr lang="en-US" altLang="zh-CN" sz="1500" dirty="0"/>
              <a:t>, </a:t>
            </a:r>
            <a:r>
              <a:rPr lang="en-US" altLang="zh-CN" sz="1500" dirty="0" err="1"/>
              <a:t>Keutzer</a:t>
            </a:r>
            <a:r>
              <a:rPr lang="en-US" altLang="zh-CN" sz="1500" dirty="0"/>
              <a:t>,</a:t>
            </a:r>
            <a:r>
              <a:rPr lang="zh-CN" altLang="en-US" sz="1500" dirty="0"/>
              <a:t>  </a:t>
            </a:r>
            <a:r>
              <a:rPr lang="en-US" altLang="zh-CN" sz="1500" dirty="0"/>
              <a:t>ECCV</a:t>
            </a:r>
            <a:r>
              <a:rPr lang="zh-CN" altLang="en-US" sz="1500" dirty="0"/>
              <a:t> </a:t>
            </a:r>
            <a:r>
              <a:rPr lang="en-US" altLang="zh-CN" sz="1500" dirty="0"/>
              <a:t>10’]</a:t>
            </a:r>
            <a:endParaRPr lang="en-US" sz="15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74"/>
          <a:stretch/>
        </p:blipFill>
        <p:spPr>
          <a:xfrm>
            <a:off x="3681677" y="1175267"/>
            <a:ext cx="6254750" cy="4353967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3335693" y="1448780"/>
            <a:ext cx="1980220" cy="69121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 flipH="1">
            <a:off x="1881962" y="1271627"/>
            <a:ext cx="14796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/>
              <a:t>Consistent</a:t>
            </a:r>
            <a:r>
              <a:rPr lang="zh-CN" altLang="en-US" sz="1500" dirty="0"/>
              <a:t> </a:t>
            </a:r>
            <a:r>
              <a:rPr lang="en-US" altLang="zh-CN" sz="1500" dirty="0"/>
              <a:t>Track</a:t>
            </a:r>
            <a:endParaRPr lang="en-US" sz="1500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841583" y="2063051"/>
            <a:ext cx="1934270" cy="28582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flipH="1">
            <a:off x="1244008" y="1866480"/>
            <a:ext cx="179745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/>
              <a:t>Inconsistent</a:t>
            </a:r>
            <a:r>
              <a:rPr lang="zh-CN" altLang="en-US" sz="1500" dirty="0"/>
              <a:t> </a:t>
            </a:r>
            <a:r>
              <a:rPr lang="en-US" altLang="zh-CN" sz="1500" dirty="0"/>
              <a:t>Track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4409155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sted-image.pd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060556" y="1928835"/>
            <a:ext cx="2190298" cy="1693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284595" y="1928835"/>
            <a:ext cx="2046503" cy="1693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d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434938" y="1928835"/>
            <a:ext cx="1672168" cy="169333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372"/>
          <p:cNvSpPr/>
          <p:nvPr/>
        </p:nvSpPr>
        <p:spPr>
          <a:xfrm>
            <a:off x="1830075" y="1370178"/>
            <a:ext cx="2651260" cy="547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>
            <a:lvl1pPr>
              <a:defRPr b="1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algn="ctr"/>
            <a:r>
              <a:rPr sz="3000" dirty="0">
                <a:latin typeface="Calibri" charset="0"/>
                <a:ea typeface="Calibri" charset="0"/>
                <a:cs typeface="Calibri" charset="0"/>
              </a:rPr>
              <a:t>Shape Matching</a:t>
            </a:r>
          </a:p>
        </p:txBody>
      </p:sp>
      <p:sp>
        <p:nvSpPr>
          <p:cNvPr id="8" name="Shape 373"/>
          <p:cNvSpPr/>
          <p:nvPr/>
        </p:nvSpPr>
        <p:spPr>
          <a:xfrm>
            <a:off x="8908475" y="1370178"/>
            <a:ext cx="725091" cy="547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>
            <a:lvl1pPr>
              <a:defRPr b="1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algn="ctr"/>
            <a:r>
              <a:rPr sz="3000" dirty="0">
                <a:latin typeface="Calibri" charset="0"/>
                <a:ea typeface="Calibri" charset="0"/>
                <a:cs typeface="Calibri" charset="0"/>
              </a:rPr>
              <a:t>SfM</a:t>
            </a:r>
          </a:p>
        </p:txBody>
      </p:sp>
      <p:sp>
        <p:nvSpPr>
          <p:cNvPr id="9" name="Shape 374"/>
          <p:cNvSpPr/>
          <p:nvPr/>
        </p:nvSpPr>
        <p:spPr>
          <a:xfrm>
            <a:off x="4903220" y="1370178"/>
            <a:ext cx="2809252" cy="547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>
            <a:lvl1pPr>
              <a:defRPr b="1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algn="ctr"/>
            <a:r>
              <a:rPr sz="3000" dirty="0">
                <a:latin typeface="Calibri" charset="0"/>
                <a:ea typeface="Calibri" charset="0"/>
                <a:cs typeface="Calibri" charset="0"/>
              </a:rPr>
              <a:t>Co-segmentation</a:t>
            </a:r>
          </a:p>
        </p:txBody>
      </p:sp>
      <p:sp>
        <p:nvSpPr>
          <p:cNvPr id="10" name="Shape 375"/>
          <p:cNvSpPr/>
          <p:nvPr/>
        </p:nvSpPr>
        <p:spPr>
          <a:xfrm>
            <a:off x="1950383" y="3655157"/>
            <a:ext cx="2479353" cy="444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/>
          <a:p>
            <a:pPr>
              <a:defRPr sz="2800"/>
            </a:pPr>
            <a:r>
              <a:rPr sz="2333" dirty="0">
                <a:latin typeface="Calibri" charset="0"/>
                <a:ea typeface="Calibri" charset="0"/>
                <a:cs typeface="Calibri" charset="0"/>
              </a:rPr>
              <a:t>Huang </a:t>
            </a:r>
            <a:r>
              <a:rPr sz="2333" i="1" dirty="0">
                <a:latin typeface="Calibri" charset="0"/>
                <a:ea typeface="Calibri" charset="0"/>
                <a:cs typeface="Calibri" charset="0"/>
                <a:sym typeface="Gill Sans"/>
              </a:rPr>
              <a:t>et al,</a:t>
            </a:r>
            <a:r>
              <a:rPr sz="2333" dirty="0">
                <a:latin typeface="Calibri" charset="0"/>
                <a:ea typeface="Calibri" charset="0"/>
                <a:cs typeface="Calibri" charset="0"/>
              </a:rPr>
              <a:t> SGP’13</a:t>
            </a:r>
          </a:p>
        </p:txBody>
      </p:sp>
      <p:sp>
        <p:nvSpPr>
          <p:cNvPr id="11" name="Shape 376"/>
          <p:cNvSpPr/>
          <p:nvPr/>
        </p:nvSpPr>
        <p:spPr>
          <a:xfrm>
            <a:off x="5067146" y="3655157"/>
            <a:ext cx="2477751" cy="444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/>
          <a:p>
            <a:pPr>
              <a:defRPr sz="2800"/>
            </a:pPr>
            <a:r>
              <a:rPr sz="2333" dirty="0">
                <a:latin typeface="Calibri" charset="0"/>
                <a:ea typeface="Calibri" charset="0"/>
                <a:cs typeface="Calibri" charset="0"/>
              </a:rPr>
              <a:t>Wang </a:t>
            </a:r>
            <a:r>
              <a:rPr sz="2333" i="1" dirty="0">
                <a:latin typeface="Calibri" charset="0"/>
                <a:ea typeface="Calibri" charset="0"/>
                <a:cs typeface="Calibri" charset="0"/>
                <a:sym typeface="Gill Sans"/>
              </a:rPr>
              <a:t>et al,</a:t>
            </a:r>
            <a:r>
              <a:rPr sz="2333" dirty="0">
                <a:latin typeface="Calibri" charset="0"/>
                <a:ea typeface="Calibri" charset="0"/>
                <a:cs typeface="Calibri" charset="0"/>
              </a:rPr>
              <a:t> ICCV’13</a:t>
            </a:r>
          </a:p>
        </p:txBody>
      </p:sp>
      <p:sp>
        <p:nvSpPr>
          <p:cNvPr id="12" name="Shape 377"/>
          <p:cNvSpPr/>
          <p:nvPr/>
        </p:nvSpPr>
        <p:spPr>
          <a:xfrm>
            <a:off x="8065554" y="3655157"/>
            <a:ext cx="2417991" cy="444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/>
          <a:p>
            <a:pPr>
              <a:defRPr sz="2800"/>
            </a:pPr>
            <a:r>
              <a:rPr sz="2333">
                <a:latin typeface="Calibri" charset="0"/>
                <a:ea typeface="Calibri" charset="0"/>
                <a:cs typeface="Calibri" charset="0"/>
              </a:rPr>
              <a:t>Zach </a:t>
            </a:r>
            <a:r>
              <a:rPr sz="2333" i="1">
                <a:latin typeface="Calibri" charset="0"/>
                <a:ea typeface="Calibri" charset="0"/>
                <a:cs typeface="Calibri" charset="0"/>
                <a:sym typeface="Gill Sans"/>
              </a:rPr>
              <a:t>et al</a:t>
            </a:r>
            <a:r>
              <a:rPr sz="2333">
                <a:latin typeface="Calibri" charset="0"/>
                <a:ea typeface="Calibri" charset="0"/>
                <a:cs typeface="Calibri" charset="0"/>
              </a:rPr>
              <a:t>, CVPR’10</a:t>
            </a:r>
          </a:p>
        </p:txBody>
      </p:sp>
      <p:sp>
        <p:nvSpPr>
          <p:cNvPr id="14" name="Shape 379"/>
          <p:cNvSpPr/>
          <p:nvPr/>
        </p:nvSpPr>
        <p:spPr>
          <a:xfrm>
            <a:off x="3908181" y="4029067"/>
            <a:ext cx="4375642" cy="547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>
            <a:lvl1pPr>
              <a:defRPr b="1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algn="ctr"/>
            <a:r>
              <a:rPr sz="3000" dirty="0">
                <a:latin typeface="Calibri" charset="0"/>
                <a:ea typeface="Calibri" charset="0"/>
                <a:cs typeface="Calibri" charset="0"/>
              </a:rPr>
              <a:t>Collection Correspondence</a:t>
            </a:r>
          </a:p>
        </p:txBody>
      </p:sp>
      <p:pic>
        <p:nvPicPr>
          <p:cNvPr id="13" name="pasted-image.png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446933" y="4509120"/>
            <a:ext cx="2645834" cy="15977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asted-image.png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099236" y="4509120"/>
            <a:ext cx="2645834" cy="159772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381"/>
          <p:cNvSpPr/>
          <p:nvPr/>
        </p:nvSpPr>
        <p:spPr>
          <a:xfrm>
            <a:off x="3188588" y="6044807"/>
            <a:ext cx="2464349" cy="444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/>
          <a:p>
            <a:pPr>
              <a:defRPr sz="2800"/>
            </a:pPr>
            <a:r>
              <a:rPr sz="2333" dirty="0">
                <a:latin typeface="Calibri" charset="0"/>
                <a:ea typeface="Calibri" charset="0"/>
                <a:cs typeface="Calibri" charset="0"/>
              </a:rPr>
              <a:t>Zhou </a:t>
            </a:r>
            <a:r>
              <a:rPr sz="2333" i="1" dirty="0">
                <a:latin typeface="Calibri" charset="0"/>
                <a:ea typeface="Calibri" charset="0"/>
                <a:cs typeface="Calibri" charset="0"/>
                <a:sym typeface="Gill Sans"/>
              </a:rPr>
              <a:t>et al,</a:t>
            </a:r>
            <a:r>
              <a:rPr sz="2333" dirty="0">
                <a:latin typeface="Calibri" charset="0"/>
                <a:ea typeface="Calibri" charset="0"/>
                <a:cs typeface="Calibri" charset="0"/>
              </a:rPr>
              <a:t> CVPR’15</a:t>
            </a:r>
          </a:p>
        </p:txBody>
      </p:sp>
      <p:sp>
        <p:nvSpPr>
          <p:cNvPr id="17" name="Shape 382"/>
          <p:cNvSpPr/>
          <p:nvPr/>
        </p:nvSpPr>
        <p:spPr>
          <a:xfrm>
            <a:off x="6574623" y="6044807"/>
            <a:ext cx="2391958" cy="444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333" tIns="42333" rIns="42333" bIns="42333" anchor="ctr">
            <a:spAutoFit/>
          </a:bodyPr>
          <a:lstStyle/>
          <a:p>
            <a:pPr>
              <a:defRPr sz="2800"/>
            </a:pPr>
            <a:r>
              <a:rPr sz="2333">
                <a:latin typeface="Calibri" charset="0"/>
                <a:ea typeface="Calibri" charset="0"/>
                <a:cs typeface="Calibri" charset="0"/>
              </a:rPr>
              <a:t>Zhou </a:t>
            </a:r>
            <a:r>
              <a:rPr sz="2333" i="1">
                <a:latin typeface="Calibri" charset="0"/>
                <a:ea typeface="Calibri" charset="0"/>
                <a:cs typeface="Calibri" charset="0"/>
                <a:sym typeface="Gill Sans"/>
              </a:rPr>
              <a:t>et al,</a:t>
            </a:r>
            <a:r>
              <a:rPr sz="2333">
                <a:latin typeface="Calibri" charset="0"/>
                <a:ea typeface="Calibri" charset="0"/>
                <a:cs typeface="Calibri" charset="0"/>
              </a:rPr>
              <a:t> ICCV’15</a:t>
            </a: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 vert="horz" lIns="59531" tIns="59531" rIns="59531" bIns="59531" rtlCol="0" anchor="ctr">
            <a:normAutofit/>
          </a:bodyPr>
          <a:lstStyle>
            <a:lvl1pPr algn="ctr" defTabSz="369671" rtl="0" eaLnBrk="1" latinLnBrk="0" hangingPunct="1">
              <a:spcBef>
                <a:spcPct val="0"/>
              </a:spcBef>
              <a:buNone/>
              <a:defRPr sz="504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rPr lang="en-US" altLang="zh-CN" sz="4000" dirty="0">
                <a:latin typeface="Arial" panose="020B0604020202020204" pitchFamily="34" charset="0"/>
                <a:ea typeface="Calibri" charset="0"/>
                <a:cs typeface="Arial" panose="020B0604020202020204" pitchFamily="34" charset="0"/>
              </a:rPr>
              <a:t>Cycle Consistency in Vision</a:t>
            </a:r>
            <a:endParaRPr lang="en-US" sz="4000" dirty="0">
              <a:latin typeface="Arial" panose="020B0604020202020204" pitchFamily="34" charset="0"/>
              <a:ea typeface="Calibri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099846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430" y="2669977"/>
            <a:ext cx="11013141" cy="1518047"/>
          </a:xfrm>
        </p:spPr>
        <p:txBody>
          <a:bodyPr>
            <a:noAutofit/>
          </a:bodyPr>
          <a:lstStyle/>
          <a:p>
            <a:pPr algn="ctr"/>
            <a:r>
              <a:rPr lang="en-US" sz="8333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077209961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" t="5208" r="488" b="32536"/>
          <a:stretch/>
        </p:blipFill>
        <p:spPr>
          <a:xfrm>
            <a:off x="2508250" y="48217"/>
            <a:ext cx="7175500" cy="2048847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503384" y="2020054"/>
                <a:ext cx="3311163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/>
                  <a:t>AMT ‘real vs fake’ test on maps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charset="0"/>
                      </a:rPr>
                      <m:t>↔</m:t>
                    </m:r>
                  </m:oMath>
                </a14:m>
                <a:r>
                  <a:rPr lang="en-US" sz="1500" dirty="0"/>
                  <a:t> aerial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3384" y="2020054"/>
                <a:ext cx="3311163" cy="323165"/>
              </a:xfrm>
              <a:prstGeom prst="rect">
                <a:avLst/>
              </a:prstGeom>
              <a:blipFill>
                <a:blip r:embed="rId4"/>
                <a:stretch>
                  <a:fillRect l="-1149" t="-3704" b="-18519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834"/>
          <a:stretch/>
        </p:blipFill>
        <p:spPr>
          <a:xfrm>
            <a:off x="2508250" y="2591702"/>
            <a:ext cx="7175500" cy="170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508250" y="4240301"/>
                <a:ext cx="7175500" cy="3231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/>
                  <a:t>FCN scores on cityscapes labels</a:t>
                </a:r>
                <a14:m>
                  <m:oMath xmlns:m="http://schemas.openxmlformats.org/officeDocument/2006/math">
                    <m:r>
                      <a:rPr lang="en-US" sz="1500" i="1" dirty="0">
                        <a:latin typeface="Cambria Math" charset="0"/>
                      </a:rPr>
                      <m:t>→ </m:t>
                    </m:r>
                  </m:oMath>
                </a14:m>
                <a:r>
                  <a:rPr lang="en-US" sz="1500" dirty="0"/>
                  <a:t>photos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250" y="4240301"/>
                <a:ext cx="7175500" cy="323165"/>
              </a:xfrm>
              <a:prstGeom prst="rect">
                <a:avLst/>
              </a:prstGeom>
              <a:blipFill>
                <a:blip r:embed="rId6"/>
                <a:stretch>
                  <a:fillRect t="-3846" b="-192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0" b="21014"/>
          <a:stretch/>
        </p:blipFill>
        <p:spPr>
          <a:xfrm>
            <a:off x="2508250" y="4861180"/>
            <a:ext cx="7175500" cy="1628161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282356" y="6429335"/>
                <a:ext cx="358816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/>
                  <a:t>Classification performance of photo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charset="0"/>
                      </a:rPr>
                      <m:t>→</m:t>
                    </m:r>
                  </m:oMath>
                </a14:m>
                <a:r>
                  <a:rPr lang="en-US" sz="1500" dirty="0"/>
                  <a:t>labels</a:t>
                </a: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356" y="6429335"/>
                <a:ext cx="3588162" cy="323165"/>
              </a:xfrm>
              <a:prstGeom prst="rect">
                <a:avLst/>
              </a:prstGeom>
              <a:blipFill>
                <a:blip r:embed="rId7"/>
                <a:stretch>
                  <a:fillRect l="-352" t="-3704" b="-18519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5287701"/>
      </p:ext>
    </p:extLst>
  </p:cSld>
  <p:clrMapOvr>
    <a:masterClrMapping/>
  </p:clrMapOvr>
  <p:transition spd="med" advTm="4997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Synthesizing Examples</a:t>
            </a:r>
            <a:br>
              <a:rPr lang="en-US" dirty="0"/>
            </a:br>
            <a:r>
              <a:rPr lang="en-US" dirty="0"/>
              <a:t>From Probabilistic Generative Model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78825" y="2747722"/>
            <a:ext cx="2615878" cy="0"/>
          </a:xfrm>
          <a:prstGeom prst="line">
            <a:avLst/>
          </a:prstGeom>
          <a:ln w="25400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54427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5951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58110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91900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60269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388382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693500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3030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4769654" y="2701424"/>
            <a:ext cx="92597" cy="92597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390900" y="2053121"/>
            <a:ext cx="3778250" cy="694601"/>
            <a:chOff x="69850" y="2012950"/>
            <a:chExt cx="3778250" cy="694601"/>
          </a:xfrm>
        </p:grpSpPr>
        <p:sp>
          <p:nvSpPr>
            <p:cNvPr id="17" name="Freeform 16"/>
            <p:cNvSpPr/>
            <p:nvPr/>
          </p:nvSpPr>
          <p:spPr>
            <a:xfrm>
              <a:off x="1365250" y="2231505"/>
              <a:ext cx="2482850" cy="308495"/>
            </a:xfrm>
            <a:custGeom>
              <a:avLst/>
              <a:gdLst>
                <a:gd name="connsiteX0" fmla="*/ 0 w 2355850"/>
                <a:gd name="connsiteY0" fmla="*/ 289445 h 308495"/>
                <a:gd name="connsiteX1" fmla="*/ 628650 w 2355850"/>
                <a:gd name="connsiteY1" fmla="*/ 225945 h 308495"/>
                <a:gd name="connsiteX2" fmla="*/ 1022350 w 2355850"/>
                <a:gd name="connsiteY2" fmla="*/ 22745 h 308495"/>
                <a:gd name="connsiteX3" fmla="*/ 1377950 w 2355850"/>
                <a:gd name="connsiteY3" fmla="*/ 29095 h 308495"/>
                <a:gd name="connsiteX4" fmla="*/ 1746250 w 2355850"/>
                <a:gd name="connsiteY4" fmla="*/ 238645 h 308495"/>
                <a:gd name="connsiteX5" fmla="*/ 2355850 w 2355850"/>
                <a:gd name="connsiteY5" fmla="*/ 308495 h 308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5850" h="308495">
                  <a:moveTo>
                    <a:pt x="0" y="289445"/>
                  </a:moveTo>
                  <a:cubicBezTo>
                    <a:pt x="229129" y="279920"/>
                    <a:pt x="458258" y="270395"/>
                    <a:pt x="628650" y="225945"/>
                  </a:cubicBezTo>
                  <a:cubicBezTo>
                    <a:pt x="799042" y="181495"/>
                    <a:pt x="897467" y="55553"/>
                    <a:pt x="1022350" y="22745"/>
                  </a:cubicBezTo>
                  <a:cubicBezTo>
                    <a:pt x="1147233" y="-10063"/>
                    <a:pt x="1257300" y="-6888"/>
                    <a:pt x="1377950" y="29095"/>
                  </a:cubicBezTo>
                  <a:cubicBezTo>
                    <a:pt x="1498600" y="65078"/>
                    <a:pt x="1583267" y="192078"/>
                    <a:pt x="1746250" y="238645"/>
                  </a:cubicBezTo>
                  <a:cubicBezTo>
                    <a:pt x="1909233" y="285212"/>
                    <a:pt x="2355850" y="308495"/>
                    <a:pt x="2355850" y="308495"/>
                  </a:cubicBezTo>
                </a:path>
              </a:pathLst>
            </a:custGeom>
            <a:noFill/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/>
            <p:cNvCxnSpPr/>
            <p:nvPr/>
          </p:nvCxnSpPr>
          <p:spPr>
            <a:xfrm flipV="1">
              <a:off x="1357775" y="2012950"/>
              <a:ext cx="0" cy="694601"/>
            </a:xfrm>
            <a:prstGeom prst="line">
              <a:avLst/>
            </a:prstGeom>
            <a:ln w="25400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>
                <a:xfrm>
                  <a:off x="69850" y="2130535"/>
                  <a:ext cx="129503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𝑷𝒓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𝒐𝒃𝒔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.)</m:t>
                        </m:r>
                      </m:oMath>
                    </m:oMathPara>
                  </a14:m>
                  <a:endParaRPr lang="en-US" sz="2000" b="1" dirty="0">
                    <a:solidFill>
                      <a:srgbClr val="0F6FC6"/>
                    </a:solidFill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850" y="2130535"/>
                  <a:ext cx="1295035" cy="400110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1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259" y="3662845"/>
            <a:ext cx="6654398" cy="2307574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5503834" y="2699008"/>
            <a:ext cx="806221" cy="99857"/>
            <a:chOff x="5503834" y="2252437"/>
            <a:chExt cx="806221" cy="99857"/>
          </a:xfrm>
        </p:grpSpPr>
        <p:sp>
          <p:nvSpPr>
            <p:cNvPr id="25" name="Oval 24"/>
            <p:cNvSpPr/>
            <p:nvPr/>
          </p:nvSpPr>
          <p:spPr>
            <a:xfrm>
              <a:off x="5503834" y="2252437"/>
              <a:ext cx="92597" cy="92597"/>
            </a:xfrm>
            <a:prstGeom prst="ellipse">
              <a:avLst/>
            </a:prstGeom>
            <a:solidFill>
              <a:srgbClr val="7030A0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5728804" y="2254859"/>
              <a:ext cx="92597" cy="92597"/>
            </a:xfrm>
            <a:prstGeom prst="ellipse">
              <a:avLst/>
            </a:prstGeom>
            <a:solidFill>
              <a:srgbClr val="7030A0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6217458" y="2259697"/>
              <a:ext cx="92597" cy="92597"/>
            </a:xfrm>
            <a:prstGeom prst="ellipse">
              <a:avLst/>
            </a:prstGeom>
            <a:solidFill>
              <a:srgbClr val="7030A0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tx1"/>
                </a:solidFill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 rot="16200000">
            <a:off x="10912067" y="4471287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53601" y="6457890"/>
            <a:ext cx="110756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65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 NIPS tutorial and accompanying  paper (arXiv:1701.00160v4 [</a:t>
            </a:r>
            <a:r>
              <a:rPr lang="en-US" sz="2000" b="1" dirty="0" err="1">
                <a:solidFill>
                  <a:schemeClr val="bg1">
                    <a:lumMod val="65000"/>
                  </a:schemeClr>
                </a:solidFill>
              </a:rPr>
              <a:t>cs.LG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]) provided some figures</a:t>
            </a:r>
          </a:p>
        </p:txBody>
      </p:sp>
    </p:spTree>
    <p:extLst>
      <p:ext uri="{BB962C8B-B14F-4D97-AF65-F5344CB8AC3E}">
        <p14:creationId xmlns:p14="http://schemas.microsoft.com/office/powerpoint/2010/main" val="269201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5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011" y="950976"/>
            <a:ext cx="4956047" cy="495604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4236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011" y="950976"/>
            <a:ext cx="4956047" cy="495604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4237" name="pasted-imag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5" y="948536"/>
            <a:ext cx="4960928" cy="4960928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8" name="pasted-imag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5" y="948536"/>
            <a:ext cx="4960928" cy="49609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6903463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35" grpId="0" animBg="1" advAuto="0"/>
      <p:bldP spid="4236" grpId="0" animBg="1" advAuto="0"/>
      <p:bldP spid="4238" grpId="0" animBg="1" advAuto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5" name="pasted-im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533" y="1363954"/>
            <a:ext cx="4956047" cy="413009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4236" name="pasted-imag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533" y="1363954"/>
            <a:ext cx="4956047" cy="413009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4237" name="pasted-imag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5" y="1361920"/>
            <a:ext cx="4960928" cy="413416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8" name="pasted-imag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5" y="1361920"/>
            <a:ext cx="4960928" cy="413416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55337343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35" grpId="0" animBg="1" advAuto="0"/>
      <p:bldP spid="4236" grpId="0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4456"/>
          </a:xfrm>
        </p:spPr>
        <p:txBody>
          <a:bodyPr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Transfer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47" y="1169370"/>
            <a:ext cx="3657600" cy="242887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227" y="1169371"/>
            <a:ext cx="3657600" cy="242887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4029439"/>
            <a:ext cx="3657600" cy="242887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169371"/>
            <a:ext cx="3657600" cy="242887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227" y="4029439"/>
            <a:ext cx="3657600" cy="242887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8" name="Shape 129"/>
          <p:cNvSpPr/>
          <p:nvPr/>
        </p:nvSpPr>
        <p:spPr>
          <a:xfrm>
            <a:off x="641745" y="3659730"/>
            <a:ext cx="2633942" cy="7613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2333" tIns="42333" rIns="42333" bIns="42333" numCol="1" anchor="ctr">
            <a:noAutofit/>
          </a:bodyPr>
          <a:lstStyle>
            <a:lvl1pPr>
              <a:defRPr sz="1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2667" b="0" dirty="0">
                <a:latin typeface="+mj-lt"/>
              </a:rPr>
              <a:t>Photograph</a:t>
            </a:r>
          </a:p>
          <a:p>
            <a:pPr algn="ctr"/>
            <a:r>
              <a:rPr lang="en-US" sz="2667" b="0" dirty="0">
                <a:latin typeface="+mj-lt"/>
              </a:rPr>
              <a:t>@ Alexei </a:t>
            </a:r>
            <a:r>
              <a:rPr lang="en-US" sz="2667" b="0" dirty="0" err="1">
                <a:latin typeface="+mj-lt"/>
              </a:rPr>
              <a:t>Efros</a:t>
            </a:r>
            <a:endParaRPr sz="2667" b="0" dirty="0">
              <a:latin typeface="+mj-lt"/>
            </a:endParaRPr>
          </a:p>
        </p:txBody>
      </p:sp>
      <p:sp>
        <p:nvSpPr>
          <p:cNvPr id="15" name="Shape 129"/>
          <p:cNvSpPr/>
          <p:nvPr/>
        </p:nvSpPr>
        <p:spPr>
          <a:xfrm>
            <a:off x="5108757" y="3379858"/>
            <a:ext cx="1850310" cy="7613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2333" tIns="42333" rIns="42333" bIns="42333" numCol="1" anchor="ctr">
            <a:noAutofit/>
          </a:bodyPr>
          <a:lstStyle>
            <a:lvl1pPr>
              <a:defRPr sz="1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2667" b="0" dirty="0">
                <a:latin typeface="+mj-lt"/>
              </a:rPr>
              <a:t>Monet</a:t>
            </a:r>
            <a:endParaRPr sz="2667" b="0" dirty="0">
              <a:latin typeface="+mj-lt"/>
            </a:endParaRPr>
          </a:p>
        </p:txBody>
      </p:sp>
      <p:sp>
        <p:nvSpPr>
          <p:cNvPr id="19" name="Shape 129"/>
          <p:cNvSpPr/>
          <p:nvPr/>
        </p:nvSpPr>
        <p:spPr>
          <a:xfrm>
            <a:off x="9053983" y="3379858"/>
            <a:ext cx="1850310" cy="7613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2333" tIns="42333" rIns="42333" bIns="42333" numCol="1" anchor="ctr">
            <a:noAutofit/>
          </a:bodyPr>
          <a:lstStyle>
            <a:lvl1pPr>
              <a:defRPr sz="1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2667" b="0" dirty="0">
                <a:latin typeface="+mj-lt"/>
              </a:rPr>
              <a:t>Van Gogh</a:t>
            </a:r>
            <a:endParaRPr sz="2667" b="0" dirty="0">
              <a:latin typeface="+mj-lt"/>
            </a:endParaRPr>
          </a:p>
        </p:txBody>
      </p:sp>
      <p:sp>
        <p:nvSpPr>
          <p:cNvPr id="20" name="Shape 129"/>
          <p:cNvSpPr/>
          <p:nvPr/>
        </p:nvSpPr>
        <p:spPr>
          <a:xfrm>
            <a:off x="5094645" y="6241035"/>
            <a:ext cx="1850310" cy="7613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2333" tIns="42333" rIns="42333" bIns="42333" numCol="1" anchor="ctr">
            <a:noAutofit/>
          </a:bodyPr>
          <a:lstStyle>
            <a:lvl1pPr>
              <a:defRPr sz="1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2667" b="0" dirty="0">
                <a:latin typeface="+mj-lt"/>
              </a:rPr>
              <a:t>Cezanne</a:t>
            </a:r>
            <a:endParaRPr sz="2667" b="0" dirty="0">
              <a:latin typeface="+mj-lt"/>
            </a:endParaRPr>
          </a:p>
        </p:txBody>
      </p:sp>
      <p:sp>
        <p:nvSpPr>
          <p:cNvPr id="21" name="Shape 129"/>
          <p:cNvSpPr/>
          <p:nvPr/>
        </p:nvSpPr>
        <p:spPr>
          <a:xfrm>
            <a:off x="9039872" y="6268430"/>
            <a:ext cx="1850310" cy="7613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2333" tIns="42333" rIns="42333" bIns="42333" numCol="1" anchor="ctr">
            <a:noAutofit/>
          </a:bodyPr>
          <a:lstStyle>
            <a:lvl1pPr>
              <a:defRPr sz="1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2667" b="0" dirty="0">
                <a:latin typeface="+mj-lt"/>
              </a:rPr>
              <a:t>Ukiyo-e</a:t>
            </a:r>
            <a:endParaRPr sz="2667" b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1912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482" y="471493"/>
            <a:ext cx="2147662" cy="1381144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3" name="TextBox 12"/>
          <p:cNvSpPr txBox="1"/>
          <p:nvPr/>
        </p:nvSpPr>
        <p:spPr>
          <a:xfrm>
            <a:off x="7864888" y="31423"/>
            <a:ext cx="134485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7" dirty="0">
                <a:latin typeface="+mj-lt"/>
                <a:cs typeface="Times New Roman" panose="02020603050405020304" pitchFamily="18" charset="0"/>
              </a:rPr>
              <a:t>Cezanne</a:t>
            </a:r>
          </a:p>
        </p:txBody>
      </p:sp>
      <p:pic>
        <p:nvPicPr>
          <p:cNvPr id="19" name="Picture 20" descr="http://kancho.banatao.berkeley.edu:4000/images/style-transfer/cezanne/2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482" y="2017489"/>
            <a:ext cx="2147662" cy="138114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30" descr="http://kancho.banatao.berkeley.edu:4000/images/style-transfer/cezanne/7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482" y="3563484"/>
            <a:ext cx="2147662" cy="155988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" name="Group 36"/>
          <p:cNvGrpSpPr/>
          <p:nvPr/>
        </p:nvGrpSpPr>
        <p:grpSpPr>
          <a:xfrm>
            <a:off x="9799238" y="31423"/>
            <a:ext cx="2147662" cy="6637937"/>
            <a:chOff x="11759086" y="37708"/>
            <a:chExt cx="2577194" cy="796552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59086" y="565791"/>
              <a:ext cx="2577194" cy="1657373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12312290" y="37708"/>
              <a:ext cx="1470788" cy="6033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7" dirty="0">
                  <a:latin typeface="+mj-lt"/>
                  <a:cs typeface="Times New Roman" panose="02020603050405020304" pitchFamily="18" charset="0"/>
                </a:rPr>
                <a:t>Ukiyo-e</a:t>
              </a:r>
            </a:p>
          </p:txBody>
        </p:sp>
        <p:pic>
          <p:nvPicPr>
            <p:cNvPr id="15" name="Picture 18" descr="http://kancho.banatao.berkeley.edu:4000/images/style-transfer/ukiyoe/201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59086" y="2420986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8" descr="http://kancho.banatao.berkeley.edu:4000/images/style-transfer/ukiyoe/77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59086" y="4276181"/>
              <a:ext cx="2577194" cy="187185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8" descr="http://kancho.banatao.berkeley.edu:4000/images/style-transfer/ukiyoe/10.jp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59086" y="6345859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oup 34"/>
          <p:cNvGrpSpPr/>
          <p:nvPr/>
        </p:nvGrpSpPr>
        <p:grpSpPr>
          <a:xfrm>
            <a:off x="2791972" y="31423"/>
            <a:ext cx="2147662" cy="6637937"/>
            <a:chOff x="3350367" y="37708"/>
            <a:chExt cx="2577194" cy="796552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0367" y="565791"/>
              <a:ext cx="2577194" cy="1657373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</p:pic>
        <p:sp>
          <p:nvSpPr>
            <p:cNvPr id="10" name="TextBox 9"/>
            <p:cNvSpPr txBox="1"/>
            <p:nvPr/>
          </p:nvSpPr>
          <p:spPr>
            <a:xfrm>
              <a:off x="3974206" y="37708"/>
              <a:ext cx="1329518" cy="6033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7" dirty="0">
                  <a:latin typeface="+mj-lt"/>
                  <a:cs typeface="Times New Roman" panose="02020603050405020304" pitchFamily="18" charset="0"/>
                </a:rPr>
                <a:t>Monet</a:t>
              </a:r>
            </a:p>
          </p:txBody>
        </p:sp>
        <p:pic>
          <p:nvPicPr>
            <p:cNvPr id="16" name="Picture 14" descr="http://kancho.banatao.berkeley.edu:4000/images/style-transfer/monet/201.jp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0367" y="2420986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4" descr="http://kancho.banatao.berkeley.edu:4000/images/style-transfer/monet/77.jp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0367" y="4276181"/>
              <a:ext cx="2577194" cy="187185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4" descr="http://kancho.banatao.berkeley.edu:4000/images/style-transfer/monet/10.jp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0367" y="6345859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4" name="Group 33"/>
          <p:cNvGrpSpPr/>
          <p:nvPr/>
        </p:nvGrpSpPr>
        <p:grpSpPr>
          <a:xfrm>
            <a:off x="245100" y="31423"/>
            <a:ext cx="2147662" cy="6637937"/>
            <a:chOff x="294120" y="37708"/>
            <a:chExt cx="2577194" cy="796552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120" y="565791"/>
              <a:ext cx="2577194" cy="1657373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023719" y="37708"/>
              <a:ext cx="1117998" cy="6033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7" dirty="0">
                  <a:latin typeface="+mj-lt"/>
                  <a:cs typeface="Times New Roman" panose="02020603050405020304" pitchFamily="18" charset="0"/>
                </a:rPr>
                <a:t>Input</a:t>
              </a:r>
              <a:r>
                <a:rPr lang="en-US" sz="1667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</a:t>
              </a:r>
            </a:p>
          </p:txBody>
        </p:sp>
        <p:pic>
          <p:nvPicPr>
            <p:cNvPr id="17" name="Picture 12" descr="http://kancho.banatao.berkeley.edu:4000/images/style-transfer/original/201.jpg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120" y="2420986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http://kancho.banatao.berkeley.edu:4000/images/style-transfer/original/77.jpg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120" y="4276181"/>
              <a:ext cx="2577194" cy="187185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2" descr="http://kancho.banatao.berkeley.edu:4000/images/style-transfer/original/10.jpg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120" y="6345859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up 35"/>
          <p:cNvGrpSpPr/>
          <p:nvPr/>
        </p:nvGrpSpPr>
        <p:grpSpPr>
          <a:xfrm>
            <a:off x="5127727" y="31423"/>
            <a:ext cx="2147662" cy="6637937"/>
            <a:chOff x="6153273" y="37708"/>
            <a:chExt cx="2577194" cy="796552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273" y="565791"/>
              <a:ext cx="2577194" cy="1657373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6541430" y="37708"/>
              <a:ext cx="1800878" cy="6033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7" dirty="0">
                  <a:latin typeface="+mj-lt"/>
                  <a:cs typeface="Times New Roman" panose="02020603050405020304" pitchFamily="18" charset="0"/>
                </a:rPr>
                <a:t>Van Gogh</a:t>
              </a:r>
            </a:p>
          </p:txBody>
        </p:sp>
        <p:pic>
          <p:nvPicPr>
            <p:cNvPr id="18" name="Picture 16" descr="http://kancho.banatao.berkeley.edu:4000/images/style-transfer/vangogh/201.jpg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3273" y="2420986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6" descr="http://kancho.banatao.berkeley.edu:4000/images/style-transfer/vangogh/77.jpg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3273" y="4276181"/>
              <a:ext cx="2577194" cy="187185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6" descr="http://kancho.banatao.berkeley.edu:4000/images/style-transfer/vangogh/10.jpg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3273" y="6345859"/>
              <a:ext cx="2577194" cy="165737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1" name="Picture 50" descr="http://kancho.banatao.berkeley.edu:4000/images/style-transfer/cezanne/10.jp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482" y="5288216"/>
            <a:ext cx="2147662" cy="138114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/>
          <p:cNvCxnSpPr/>
          <p:nvPr/>
        </p:nvCxnSpPr>
        <p:spPr>
          <a:xfrm>
            <a:off x="2588877" y="309850"/>
            <a:ext cx="0" cy="6553200"/>
          </a:xfrm>
          <a:prstGeom prst="line">
            <a:avLst/>
          </a:prstGeom>
          <a:ln w="762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00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365126"/>
                <a:ext cx="10515600" cy="825722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Monet’s</a:t>
                </a:r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paintings</a:t>
                </a:r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→</m:t>
                    </m:r>
                  </m:oMath>
                </a14:m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photos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365126"/>
                <a:ext cx="10515600" cy="825722"/>
              </a:xfrm>
              <a:blipFill>
                <a:blip r:embed="rId3"/>
                <a:stretch>
                  <a:fillRect t="-13636" b="-2727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asted-imag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6" y="1508787"/>
            <a:ext cx="5715000" cy="466859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8" name="pasted-image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80" y="1508787"/>
            <a:ext cx="5715000" cy="466859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163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aesung89.github.io/cyclegan/images/monet-to-photo-512-small-idt/real_A/00367.pn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80" y="1694613"/>
            <a:ext cx="5715000" cy="4267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taesung89.github.io/cyclegan/images/monet-to-photo-512-small-idt/fake_B/00367.pn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80" y="1694613"/>
            <a:ext cx="5715000" cy="4267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620" y="1694613"/>
            <a:ext cx="5591744" cy="4267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300" y="1694613"/>
            <a:ext cx="5591744" cy="4267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itle 1">
                <a:extLst>
                  <a:ext uri="{FF2B5EF4-FFF2-40B4-BE49-F238E27FC236}">
                    <a16:creationId xmlns:a16="http://schemas.microsoft.com/office/drawing/2014/main" id="{B15E4EEA-CF3E-7E4B-A4AB-0B20B6280C3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365126"/>
                <a:ext cx="10515600" cy="825722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Monet’s</a:t>
                </a:r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paintings</a:t>
                </a:r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→</m:t>
                    </m:r>
                  </m:oMath>
                </a14:m>
                <a:r>
                  <a:rPr lang="zh-CN" alt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photos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Title 1">
                <a:extLst>
                  <a:ext uri="{FF2B5EF4-FFF2-40B4-BE49-F238E27FC236}">
                    <a16:creationId xmlns:a16="http://schemas.microsoft.com/office/drawing/2014/main" id="{B15E4EEA-CF3E-7E4B-A4AB-0B20B6280C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365126"/>
                <a:ext cx="10515600" cy="825722"/>
              </a:xfrm>
              <a:blipFill>
                <a:blip r:embed="rId6"/>
                <a:stretch>
                  <a:fillRect t="-13636" b="-2727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983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642" y="3729034"/>
            <a:ext cx="4107180" cy="296837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6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642" y="3729034"/>
            <a:ext cx="4107180" cy="296837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7" name="pasted-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9247" y="368660"/>
            <a:ext cx="4104289" cy="324612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2" name="pasted-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9247" y="368660"/>
            <a:ext cx="4104289" cy="324612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0" name="Picture 26" descr="http://people.eecs.berkeley.edu/~taesung_park/up2p_results/summer2winter_yosemite/summer2winter_yosemite_256_final/latest_test/images/real_A/2012-05-17%2013:40:40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727" y="366392"/>
            <a:ext cx="4876135" cy="324262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8" descr="http://people.eecs.berkeley.edu/~taesung_park/up2p_results/summer2winter_yosemite/summer2winter_yosemite_256_final/latest_test/images/fake_B/2012-05-17%2013:40:40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727" y="366392"/>
            <a:ext cx="4876134" cy="324262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4" descr="http://people.eecs.berkeley.edu/~taesung_park/up2p_results/summer2winter_yosemite/summer2winter_yosemite_256_final/latest_test/images/real_B/2014-07-19%2016:10:10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727" y="3729034"/>
            <a:ext cx="4876800" cy="296837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http://people.eecs.berkeley.edu/~taesung_park/up2p_results/summer2winter_yosemite/summer2winter_yosemite_256_final/latest_test/images/fake_A/2014-07-19%2016:10:10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393" y="3729034"/>
            <a:ext cx="4876134" cy="296837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808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430" y="2669977"/>
            <a:ext cx="11013141" cy="1518047"/>
          </a:xfrm>
        </p:spPr>
        <p:txBody>
          <a:bodyPr>
            <a:noAutofit/>
          </a:bodyPr>
          <a:lstStyle/>
          <a:p>
            <a:pPr algn="ctr"/>
            <a:r>
              <a:rPr lang="en-US" altLang="zh-CN" sz="6600" dirty="0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r>
              <a:rPr lang="zh-CN" altLang="en-US" sz="6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6600" dirty="0"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r>
              <a:rPr lang="zh-CN" altLang="en-US" sz="6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6600" dirty="0">
                <a:latin typeface="Arial" panose="020B0604020202020204" pitchFamily="34" charset="0"/>
                <a:cs typeface="Arial" panose="020B0604020202020204" pitchFamily="34" charset="0"/>
              </a:rPr>
              <a:t>works</a:t>
            </a:r>
            <a:endParaRPr lang="en-US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298989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831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Separation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73" y="2579818"/>
            <a:ext cx="5355167" cy="29633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9927" y="5562202"/>
            <a:ext cx="552061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Separating Style and Content with </a:t>
            </a:r>
          </a:p>
          <a:p>
            <a:pPr algn="ctr"/>
            <a:r>
              <a:rPr lang="en-US" sz="1500" dirty="0"/>
              <a:t>Bilinear Models</a:t>
            </a:r>
            <a:endParaRPr lang="en-US" altLang="zh-CN" sz="1500" dirty="0"/>
          </a:p>
          <a:p>
            <a:pPr algn="ctr"/>
            <a:r>
              <a:rPr lang="en-US" altLang="zh-CN" sz="1500" dirty="0"/>
              <a:t>[</a:t>
            </a:r>
            <a:r>
              <a:rPr lang="en-US" sz="1500" dirty="0"/>
              <a:t>Tenenbaum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sz="1500" dirty="0"/>
              <a:t>Freeman</a:t>
            </a:r>
            <a:r>
              <a:rPr lang="zh-CN" altLang="en-US" sz="1500" dirty="0"/>
              <a:t> </a:t>
            </a:r>
            <a:r>
              <a:rPr lang="en-US" altLang="zh-CN" sz="1500" dirty="0"/>
              <a:t>2000’]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55373" y="2459804"/>
            <a:ext cx="510056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390024" y="2052837"/>
            <a:ext cx="85228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dirty="0"/>
              <a:t>Content</a:t>
            </a:r>
            <a:r>
              <a:rPr lang="zh-CN" altLang="en-US" sz="1500" dirty="0"/>
              <a:t> </a:t>
            </a:r>
            <a:endParaRPr lang="en-US" sz="15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55373" y="2459805"/>
            <a:ext cx="0" cy="297622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9882" y="3562163"/>
            <a:ext cx="415498" cy="472245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altLang="zh-CN" sz="1500" dirty="0"/>
              <a:t>Style</a:t>
            </a:r>
            <a:endParaRPr lang="en-US" sz="1500" dirty="0"/>
          </a:p>
        </p:txBody>
      </p:sp>
      <p:sp>
        <p:nvSpPr>
          <p:cNvPr id="20" name="TextBox 19"/>
          <p:cNvSpPr txBox="1"/>
          <p:nvPr/>
        </p:nvSpPr>
        <p:spPr>
          <a:xfrm>
            <a:off x="289927" y="3666626"/>
            <a:ext cx="1847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00" dirty="0"/>
          </a:p>
        </p:txBody>
      </p:sp>
      <p:sp>
        <p:nvSpPr>
          <p:cNvPr id="21" name="TextBox 20"/>
          <p:cNvSpPr txBox="1"/>
          <p:nvPr/>
        </p:nvSpPr>
        <p:spPr>
          <a:xfrm>
            <a:off x="6570079" y="2228867"/>
            <a:ext cx="279826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dirty="0"/>
              <a:t>Adversarial</a:t>
            </a:r>
            <a:r>
              <a:rPr lang="zh-CN" altLang="en-US" sz="1500" dirty="0"/>
              <a:t> </a:t>
            </a:r>
            <a:r>
              <a:rPr lang="en-US" altLang="zh-CN" sz="1500" dirty="0"/>
              <a:t>Loss:</a:t>
            </a:r>
            <a:r>
              <a:rPr lang="zh-CN" altLang="en-US" sz="1500" dirty="0"/>
              <a:t> </a:t>
            </a:r>
            <a:r>
              <a:rPr lang="en-US" altLang="zh-CN" sz="1500" dirty="0"/>
              <a:t>change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style</a:t>
            </a:r>
            <a:endParaRPr lang="en-US" sz="1500" dirty="0"/>
          </a:p>
        </p:txBody>
      </p:sp>
      <p:sp>
        <p:nvSpPr>
          <p:cNvPr id="22" name="TextBox 21"/>
          <p:cNvSpPr txBox="1"/>
          <p:nvPr/>
        </p:nvSpPr>
        <p:spPr>
          <a:xfrm>
            <a:off x="6320864" y="4089074"/>
            <a:ext cx="366587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dirty="0"/>
              <a:t>Cycle</a:t>
            </a:r>
            <a:r>
              <a:rPr lang="zh-CN" altLang="en-US" sz="1500" dirty="0"/>
              <a:t> </a:t>
            </a:r>
            <a:r>
              <a:rPr lang="en-US" altLang="zh-CN" sz="1500" dirty="0"/>
              <a:t>Consistency</a:t>
            </a:r>
            <a:r>
              <a:rPr lang="zh-CN" altLang="en-US" sz="1500" dirty="0"/>
              <a:t> </a:t>
            </a:r>
            <a:r>
              <a:rPr lang="en-US" altLang="zh-CN" sz="1500" dirty="0"/>
              <a:t>Loss:</a:t>
            </a:r>
            <a:r>
              <a:rPr lang="zh-CN" altLang="en-US" sz="1500" dirty="0"/>
              <a:t> </a:t>
            </a:r>
            <a:r>
              <a:rPr lang="en-US" altLang="zh-CN" sz="1500" dirty="0"/>
              <a:t>preserve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content</a:t>
            </a:r>
            <a:endParaRPr lang="en-US" sz="1500" dirty="0"/>
          </a:p>
        </p:txBody>
      </p:sp>
      <p:sp>
        <p:nvSpPr>
          <p:cNvPr id="23" name="TextBox 22"/>
          <p:cNvSpPr txBox="1"/>
          <p:nvPr/>
        </p:nvSpPr>
        <p:spPr>
          <a:xfrm>
            <a:off x="6329090" y="5550970"/>
            <a:ext cx="4109458" cy="1323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67" dirty="0"/>
              <a:t>Two</a:t>
            </a:r>
            <a:r>
              <a:rPr lang="zh-CN" altLang="en-US" sz="2667" dirty="0"/>
              <a:t> </a:t>
            </a:r>
            <a:r>
              <a:rPr lang="en-US" altLang="zh-CN" sz="2667" dirty="0"/>
              <a:t>empirical</a:t>
            </a:r>
            <a:r>
              <a:rPr lang="zh-CN" altLang="en-US" sz="2667" dirty="0"/>
              <a:t> </a:t>
            </a:r>
            <a:r>
              <a:rPr lang="en-US" altLang="zh-CN" sz="2667" dirty="0"/>
              <a:t>assumptions:</a:t>
            </a:r>
            <a:r>
              <a:rPr lang="zh-CN" altLang="en-US" sz="2667" dirty="0"/>
              <a:t> </a:t>
            </a:r>
            <a:endParaRPr lang="en-US" altLang="zh-CN" sz="2667" dirty="0"/>
          </a:p>
          <a:p>
            <a:r>
              <a:rPr lang="en-US" altLang="zh-CN" sz="2667" dirty="0"/>
              <a:t>-</a:t>
            </a:r>
            <a:r>
              <a:rPr lang="zh-CN" altLang="en-US" sz="2667" dirty="0"/>
              <a:t> </a:t>
            </a:r>
            <a:r>
              <a:rPr lang="en-US" altLang="zh-CN" sz="2667" dirty="0"/>
              <a:t>content</a:t>
            </a:r>
            <a:r>
              <a:rPr lang="zh-CN" altLang="en-US" sz="2667" dirty="0"/>
              <a:t> </a:t>
            </a:r>
            <a:r>
              <a:rPr lang="en-US" altLang="zh-CN" sz="2667" dirty="0"/>
              <a:t>is</a:t>
            </a:r>
            <a:r>
              <a:rPr lang="zh-CN" altLang="en-US" sz="2667" dirty="0"/>
              <a:t> </a:t>
            </a:r>
            <a:r>
              <a:rPr lang="en-US" altLang="zh-CN" sz="2667" dirty="0"/>
              <a:t>easy</a:t>
            </a:r>
            <a:r>
              <a:rPr lang="zh-CN" altLang="en-US" sz="2667" dirty="0"/>
              <a:t> </a:t>
            </a:r>
            <a:r>
              <a:rPr lang="en-US" altLang="zh-CN" sz="2667" dirty="0"/>
              <a:t>to</a:t>
            </a:r>
            <a:r>
              <a:rPr lang="zh-CN" altLang="en-US" sz="2667" dirty="0"/>
              <a:t> </a:t>
            </a:r>
            <a:r>
              <a:rPr lang="en-US" altLang="zh-CN" sz="2667" dirty="0"/>
              <a:t>keep.</a:t>
            </a:r>
          </a:p>
          <a:p>
            <a:r>
              <a:rPr lang="en-US" altLang="zh-CN" sz="2667" dirty="0"/>
              <a:t>-</a:t>
            </a:r>
            <a:r>
              <a:rPr lang="zh-CN" altLang="en-US" sz="2667" dirty="0"/>
              <a:t> </a:t>
            </a:r>
            <a:r>
              <a:rPr lang="en-US" altLang="zh-CN" sz="2667" dirty="0"/>
              <a:t>style</a:t>
            </a:r>
            <a:r>
              <a:rPr lang="zh-CN" altLang="en-US" sz="2667" dirty="0"/>
              <a:t> </a:t>
            </a:r>
            <a:r>
              <a:rPr lang="en-US" altLang="zh-CN" sz="2667" dirty="0"/>
              <a:t>is</a:t>
            </a:r>
            <a:r>
              <a:rPr lang="zh-CN" altLang="en-US" sz="2667" dirty="0"/>
              <a:t> </a:t>
            </a:r>
            <a:r>
              <a:rPr lang="en-US" altLang="zh-CN" sz="2667" dirty="0"/>
              <a:t>easy</a:t>
            </a:r>
            <a:r>
              <a:rPr lang="zh-CN" altLang="en-US" sz="2667" dirty="0"/>
              <a:t> </a:t>
            </a:r>
            <a:r>
              <a:rPr lang="en-US" altLang="zh-CN" sz="2667" dirty="0"/>
              <a:t>to</a:t>
            </a:r>
            <a:r>
              <a:rPr lang="zh-CN" altLang="en-US" sz="2667" dirty="0"/>
              <a:t> </a:t>
            </a:r>
            <a:r>
              <a:rPr lang="en-US" altLang="zh-CN" sz="2667" dirty="0"/>
              <a:t>change.</a:t>
            </a:r>
            <a:endParaRPr lang="en-US" sz="2667" dirty="0"/>
          </a:p>
        </p:txBody>
      </p:sp>
      <p:sp>
        <p:nvSpPr>
          <p:cNvPr id="25" name="TextBox 24"/>
          <p:cNvSpPr txBox="1"/>
          <p:nvPr/>
        </p:nvSpPr>
        <p:spPr>
          <a:xfrm>
            <a:off x="1644969" y="1427183"/>
            <a:ext cx="340022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dirty="0"/>
              <a:t>Paired</a:t>
            </a:r>
            <a:r>
              <a:rPr lang="zh-CN" altLang="en-US" sz="3500" dirty="0"/>
              <a:t> </a:t>
            </a:r>
            <a:r>
              <a:rPr lang="en-US" altLang="zh-CN" sz="3500" dirty="0"/>
              <a:t>Separation</a:t>
            </a:r>
            <a:endParaRPr lang="en-US" sz="3500" dirty="0"/>
          </a:p>
        </p:txBody>
      </p:sp>
      <p:sp>
        <p:nvSpPr>
          <p:cNvPr id="27" name="TextBox 26"/>
          <p:cNvSpPr txBox="1"/>
          <p:nvPr/>
        </p:nvSpPr>
        <p:spPr>
          <a:xfrm>
            <a:off x="6816080" y="1427183"/>
            <a:ext cx="393723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dirty="0"/>
              <a:t>Unpaired</a:t>
            </a:r>
            <a:r>
              <a:rPr lang="zh-CN" altLang="en-US" sz="3500" dirty="0"/>
              <a:t> </a:t>
            </a:r>
            <a:r>
              <a:rPr lang="en-US" altLang="zh-CN" sz="3500" dirty="0"/>
              <a:t>Separation</a:t>
            </a:r>
            <a:endParaRPr lang="en-US" sz="3500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048" y="4558670"/>
            <a:ext cx="4085167" cy="10583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90" y="2852399"/>
            <a:ext cx="4847167" cy="9101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28D278B-BF4C-F825-100B-3C03277E943E}"/>
              </a:ext>
            </a:extLst>
          </p:cNvPr>
          <p:cNvSpPr/>
          <p:nvPr/>
        </p:nvSpPr>
        <p:spPr>
          <a:xfrm>
            <a:off x="10923104" y="3696443"/>
            <a:ext cx="636105" cy="219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1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9" grpId="0"/>
      <p:bldP spid="21" grpId="0"/>
      <p:bldP spid="22" grpId="0"/>
      <p:bldP spid="27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53" y="1214167"/>
            <a:ext cx="8356310" cy="5649247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68627"/>
            <a:ext cx="10972800" cy="11430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Neural Style Transfer 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4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 2015]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92"/>
          <a:stretch/>
        </p:blipFill>
        <p:spPr>
          <a:xfrm>
            <a:off x="8189482" y="3789040"/>
            <a:ext cx="3835101" cy="12001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405" y="5109186"/>
            <a:ext cx="2381250" cy="133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58949" y="1552430"/>
            <a:ext cx="39576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Style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Content: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marL="380985" indent="-380985">
              <a:buFontTx/>
              <a:buChar char="-"/>
            </a:pPr>
            <a:r>
              <a:rPr lang="en-US" altLang="zh-CN" sz="2000" dirty="0"/>
              <a:t>Content:</a:t>
            </a:r>
            <a:r>
              <a:rPr lang="zh-CN" altLang="en-US" sz="2000" dirty="0"/>
              <a:t> </a:t>
            </a:r>
            <a:r>
              <a:rPr lang="en-US" altLang="zh-CN" sz="2000" dirty="0"/>
              <a:t>feature</a:t>
            </a:r>
            <a:r>
              <a:rPr lang="zh-CN" altLang="en-US" sz="2000" dirty="0"/>
              <a:t> </a:t>
            </a:r>
            <a:r>
              <a:rPr lang="en-US" altLang="zh-CN" sz="2000" dirty="0"/>
              <a:t>difference</a:t>
            </a:r>
          </a:p>
          <a:p>
            <a:pPr marL="380985" indent="-380985">
              <a:buFontTx/>
              <a:buChar char="-"/>
            </a:pPr>
            <a:r>
              <a:rPr lang="en-US" altLang="zh-CN" sz="2000" dirty="0"/>
              <a:t>Style:</a:t>
            </a:r>
            <a:r>
              <a:rPr lang="zh-CN" altLang="en-US" sz="2000" dirty="0"/>
              <a:t> </a:t>
            </a:r>
            <a:r>
              <a:rPr lang="en-US" altLang="zh-CN" sz="2000" dirty="0"/>
              <a:t>Gram</a:t>
            </a:r>
            <a:r>
              <a:rPr lang="zh-CN" altLang="en-US" sz="2000" dirty="0"/>
              <a:t> </a:t>
            </a:r>
            <a:r>
              <a:rPr lang="en-US" altLang="zh-CN" sz="2000" dirty="0"/>
              <a:t>Matrix</a:t>
            </a:r>
            <a:r>
              <a:rPr lang="zh-CN" altLang="en-US" sz="2000" dirty="0"/>
              <a:t> </a:t>
            </a:r>
            <a:r>
              <a:rPr lang="en-US" altLang="zh-CN" sz="2000" dirty="0"/>
              <a:t>difference</a:t>
            </a:r>
          </a:p>
          <a:p>
            <a:pPr marL="380985" indent="-380985">
              <a:buFontTx/>
              <a:buChar char="-"/>
            </a:pPr>
            <a:r>
              <a:rPr lang="en-US" altLang="zh-CN" sz="2000" dirty="0"/>
              <a:t>Both</a:t>
            </a:r>
            <a:r>
              <a:rPr lang="zh-CN" altLang="en-US" sz="2000" dirty="0"/>
              <a:t> </a:t>
            </a:r>
            <a:r>
              <a:rPr lang="en-US" altLang="zh-CN" sz="2000" dirty="0"/>
              <a:t>losses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hard-coded</a:t>
            </a:r>
          </a:p>
        </p:txBody>
      </p:sp>
    </p:spTree>
    <p:extLst>
      <p:ext uri="{BB962C8B-B14F-4D97-AF65-F5344CB8AC3E}">
        <p14:creationId xmlns:p14="http://schemas.microsoft.com/office/powerpoint/2010/main" val="132907564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134" y="1371600"/>
            <a:ext cx="8294532" cy="4754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10912067" y="3297392"/>
            <a:ext cx="215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20049696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698" y="138312"/>
            <a:ext cx="731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7655" y="138312"/>
            <a:ext cx="1490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Style Image 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306336" y="138312"/>
            <a:ext cx="1193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CycleGAN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82855" y="138312"/>
            <a:ext cx="1546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Style image II</a:t>
            </a:r>
          </a:p>
        </p:txBody>
      </p:sp>
      <p:pic>
        <p:nvPicPr>
          <p:cNvPr id="8" name="Picture 6" descr="http://kancho.banatao.berkeley.edu:4000/images/style-transfer/original/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8" y="523033"/>
            <a:ext cx="2346821" cy="3043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2459672" y="488673"/>
            <a:ext cx="2346821" cy="3049675"/>
            <a:chOff x="7021286" y="709958"/>
            <a:chExt cx="2692089" cy="349834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21286" y="709958"/>
              <a:ext cx="2692089" cy="3498349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9795" y="3124693"/>
              <a:ext cx="809651" cy="102758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pic>
        <p:nvPicPr>
          <p:cNvPr id="12" name="Picture 11" descr="http://kancho.banatao.berkeley.edu:4000/images/style-transfer/vangogh/1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9436" y="488674"/>
            <a:ext cx="2346821" cy="3043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4882926" y="488673"/>
            <a:ext cx="2346820" cy="3049675"/>
            <a:chOff x="5586969" y="364443"/>
            <a:chExt cx="2692088" cy="349834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6969" y="364443"/>
              <a:ext cx="2692088" cy="3498349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5478" y="3025303"/>
              <a:ext cx="809651" cy="80965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07076" y="488674"/>
            <a:ext cx="2342094" cy="3043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7555818" y="138312"/>
            <a:ext cx="184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Entire collection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677049" y="3510583"/>
                <a:ext cx="2834302" cy="5027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667" dirty="0">
                    <a:latin typeface="+mj-lt"/>
                    <a:cs typeface="Times New Roman" panose="02020603050405020304" pitchFamily="18" charset="0"/>
                  </a:rPr>
                  <a:t>Photo </a:t>
                </a:r>
                <a14:m>
                  <m:oMath xmlns:m="http://schemas.openxmlformats.org/officeDocument/2006/math">
                    <m:r>
                      <a:rPr lang="en-US" sz="2667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</m:oMath>
                </a14:m>
                <a:r>
                  <a:rPr lang="en-US" sz="2667" dirty="0">
                    <a:latin typeface="+mj-lt"/>
                    <a:cs typeface="Times New Roman" panose="02020603050405020304" pitchFamily="18" charset="0"/>
                  </a:rPr>
                  <a:t> Van Gogh 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7049" y="3510583"/>
                <a:ext cx="2834302" cy="502766"/>
              </a:xfrm>
              <a:prstGeom prst="rect">
                <a:avLst/>
              </a:prstGeom>
              <a:blipFill>
                <a:blip r:embed="rId9"/>
                <a:stretch>
                  <a:fillRect l="-3571" t="-12500" r="-3125" b="-30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/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8" y="4598899"/>
            <a:ext cx="2344139" cy="18338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/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879" y="4598899"/>
            <a:ext cx="2344139" cy="18338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22"/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13" y="4592501"/>
            <a:ext cx="2344139" cy="18338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148" y="4598899"/>
            <a:ext cx="2344139" cy="18338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/>
          <p:cNvPicPr>
            <a:picLocks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013" y="4598899"/>
            <a:ext cx="2344139" cy="18338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994043" y="6422074"/>
                <a:ext cx="2216441" cy="5027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667" dirty="0">
                    <a:latin typeface="+mj-lt"/>
                    <a:cs typeface="Times New Roman" panose="02020603050405020304" pitchFamily="18" charset="0"/>
                  </a:rPr>
                  <a:t>horse  </a:t>
                </a:r>
                <a14:m>
                  <m:oMath xmlns:m="http://schemas.openxmlformats.org/officeDocument/2006/math">
                    <m:r>
                      <a:rPr lang="en-US" sz="2667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</m:oMath>
                </a14:m>
                <a:r>
                  <a:rPr lang="en-US" sz="2667" dirty="0">
                    <a:latin typeface="+mj-lt"/>
                    <a:cs typeface="Times New Roman" panose="02020603050405020304" pitchFamily="18" charset="0"/>
                  </a:rPr>
                  <a:t> zebra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4043" y="6422074"/>
                <a:ext cx="2216441" cy="502766"/>
              </a:xfrm>
              <a:prstGeom prst="rect">
                <a:avLst/>
              </a:prstGeom>
              <a:blipFill>
                <a:blip r:embed="rId15"/>
                <a:stretch>
                  <a:fillRect l="-4545" t="-10000" r="-3977" b="-30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605" y="5801533"/>
            <a:ext cx="717593" cy="597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Picture 27"/>
          <p:cNvPicPr>
            <a:picLocks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470" y="5801533"/>
            <a:ext cx="717593" cy="597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4" name="TextBox 33"/>
          <p:cNvSpPr txBox="1"/>
          <p:nvPr/>
        </p:nvSpPr>
        <p:spPr>
          <a:xfrm>
            <a:off x="854357" y="4244413"/>
            <a:ext cx="731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890858" y="4244413"/>
            <a:ext cx="1484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Style image I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0307439" y="4244413"/>
            <a:ext cx="1193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CycleGAN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282735" y="4244413"/>
            <a:ext cx="1546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Style image II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557777" y="4244413"/>
            <a:ext cx="184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anose="02020603050405020304" pitchFamily="18" charset="0"/>
              </a:rPr>
              <a:t>Entire collection</a:t>
            </a:r>
          </a:p>
        </p:txBody>
      </p:sp>
    </p:spTree>
    <p:extLst>
      <p:ext uri="{BB962C8B-B14F-4D97-AF65-F5344CB8AC3E}">
        <p14:creationId xmlns:p14="http://schemas.microsoft.com/office/powerpoint/2010/main" val="989425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17" grpId="0"/>
      <p:bldP spid="18" grpId="0"/>
      <p:bldP spid="26" grpId="0"/>
      <p:bldP spid="34" grpId="0"/>
      <p:bldP spid="35" grpId="0"/>
      <p:bldP spid="36" grpId="0"/>
      <p:bldP spid="37" grpId="0"/>
      <p:bldP spid="38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740" y="1622125"/>
            <a:ext cx="5427272" cy="20618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740" y="3666784"/>
            <a:ext cx="5427272" cy="20402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83268" y="4416418"/>
            <a:ext cx="2372473" cy="554767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ts val="3383"/>
              </a:lnSpc>
            </a:pPr>
            <a:r>
              <a:rPr lang="en-US" sz="4000" dirty="0" err="1"/>
              <a:t>PyTorch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1781363" y="2299098"/>
            <a:ext cx="1576280" cy="707886"/>
          </a:xfrm>
          <a:prstGeom prst="rect">
            <a:avLst/>
          </a:prstGeom>
          <a:noFill/>
          <a:ln w="76200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/>
              <a:t>Torch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54107" y="5626501"/>
            <a:ext cx="8775159" cy="1118127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3333" dirty="0"/>
              <a:t>20+</a:t>
            </a:r>
            <a:r>
              <a:rPr lang="zh-CN" altLang="en-US" sz="3333" dirty="0"/>
              <a:t> </a:t>
            </a:r>
            <a:r>
              <a:rPr lang="en-US" altLang="zh-CN" sz="3333" dirty="0"/>
              <a:t>implementations</a:t>
            </a:r>
            <a:r>
              <a:rPr lang="zh-CN" altLang="en-US" sz="3333" dirty="0"/>
              <a:t> </a:t>
            </a:r>
            <a:r>
              <a:rPr lang="en-US" altLang="zh-CN" sz="3333" dirty="0"/>
              <a:t>by</a:t>
            </a:r>
            <a:r>
              <a:rPr lang="zh-CN" altLang="en-US" sz="3333" dirty="0"/>
              <a:t> </a:t>
            </a:r>
            <a:r>
              <a:rPr lang="en-US" altLang="zh-CN" sz="3333" dirty="0"/>
              <a:t>researchers/developers:</a:t>
            </a:r>
            <a:r>
              <a:rPr lang="zh-CN" altLang="en-US" sz="3333" dirty="0"/>
              <a:t> </a:t>
            </a:r>
            <a:endParaRPr lang="en-US" altLang="zh-CN" sz="3333" dirty="0"/>
          </a:p>
          <a:p>
            <a:pPr marL="476231" indent="-476231">
              <a:buFont typeface="Arial" charset="0"/>
              <a:buChar char="•"/>
            </a:pPr>
            <a:r>
              <a:rPr lang="en-US" altLang="zh-CN" sz="3333" dirty="0" err="1"/>
              <a:t>Tensorflow</a:t>
            </a:r>
            <a:r>
              <a:rPr lang="en-US" altLang="zh-CN" sz="3333" dirty="0"/>
              <a:t>,</a:t>
            </a:r>
            <a:r>
              <a:rPr lang="zh-CN" altLang="en-US" sz="3333" dirty="0"/>
              <a:t> </a:t>
            </a:r>
            <a:r>
              <a:rPr lang="en-US" altLang="zh-CN" sz="3333" dirty="0" err="1"/>
              <a:t>Chainer</a:t>
            </a:r>
            <a:r>
              <a:rPr lang="en-US" altLang="zh-CN" sz="3333" dirty="0"/>
              <a:t>,</a:t>
            </a:r>
            <a:r>
              <a:rPr lang="zh-CN" altLang="en-US" sz="3333" dirty="0"/>
              <a:t> </a:t>
            </a:r>
            <a:r>
              <a:rPr lang="en-US" altLang="zh-CN" sz="3333" dirty="0" err="1"/>
              <a:t>mxnet</a:t>
            </a:r>
            <a:r>
              <a:rPr lang="en-US" altLang="zh-CN" sz="3333" dirty="0"/>
              <a:t>,</a:t>
            </a:r>
            <a:r>
              <a:rPr lang="zh-CN" altLang="en-US" sz="3333" dirty="0"/>
              <a:t> </a:t>
            </a:r>
            <a:r>
              <a:rPr lang="en-US" altLang="zh-CN" sz="3333" dirty="0" err="1"/>
              <a:t>Lasagne</a:t>
            </a:r>
            <a:r>
              <a:rPr lang="en-US" altLang="zh-CN" sz="3333" dirty="0"/>
              <a:t>,</a:t>
            </a:r>
            <a:r>
              <a:rPr lang="zh-CN" altLang="en-US" sz="3333" dirty="0"/>
              <a:t> </a:t>
            </a:r>
            <a:r>
              <a:rPr lang="en-US" altLang="zh-CN" sz="3333" dirty="0" err="1"/>
              <a:t>Keras</a:t>
            </a:r>
            <a:r>
              <a:rPr lang="mr-IN" altLang="zh-CN" sz="3333" dirty="0"/>
              <a:t>…</a:t>
            </a:r>
            <a:endParaRPr lang="en-US" sz="3333" dirty="0"/>
          </a:p>
        </p:txBody>
      </p:sp>
      <p:sp>
        <p:nvSpPr>
          <p:cNvPr id="13" name="TextBox 12"/>
          <p:cNvSpPr txBox="1"/>
          <p:nvPr/>
        </p:nvSpPr>
        <p:spPr>
          <a:xfrm>
            <a:off x="648585" y="302361"/>
            <a:ext cx="108345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latin typeface="Arial" panose="020B0604020202020204" pitchFamily="34" charset="0"/>
                <a:cs typeface="Arial" panose="020B0604020202020204" pitchFamily="34" charset="0"/>
              </a:rPr>
              <a:t>CycleGAN implementations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65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40"/>
    </mc:Choice>
    <mc:Fallback xmlns="">
      <p:transition spd="slow" advTm="7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430" y="2669977"/>
            <a:ext cx="11013141" cy="1518047"/>
          </a:xfrm>
        </p:spPr>
        <p:txBody>
          <a:bodyPr>
            <a:noAutofit/>
          </a:bodyPr>
          <a:lstStyle/>
          <a:p>
            <a:pPr algn="ctr"/>
            <a:r>
              <a:rPr lang="en-US" altLang="zh-CN" sz="6600" dirty="0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endParaRPr lang="en-US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304355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365126"/>
                <a:ext cx="10515600" cy="101710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CG2Real: GTA5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real </a:t>
                </a:r>
                <a:r>
                  <a:rPr lang="en-US" dirty="0" err="1"/>
                  <a:t>streetview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365126"/>
                <a:ext cx="10515600" cy="1017108"/>
              </a:xfrm>
              <a:blipFill>
                <a:blip r:embed="rId3"/>
                <a:stretch>
                  <a:fillRect l="-2292" t="-2469" b="-1358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9367688" y="6499888"/>
            <a:ext cx="271446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Inspired by [Johnson et al. 2011]</a:t>
            </a:r>
          </a:p>
        </p:txBody>
      </p:sp>
      <p:pic>
        <p:nvPicPr>
          <p:cNvPr id="5" name="Picture 14" descr="http://kancho.banatao.berkeley.edu:4000/images/gta-to-cityscapes-1024/1_gta/0012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31" y="1237835"/>
            <a:ext cx="5138209" cy="254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6" descr="http://kancho.banatao.berkeley.edu:4000/images/gta-to-cityscapes-1024/2_cityscapes/0012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261" y="1237835"/>
            <a:ext cx="5138209" cy="2554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8" descr="http://kancho.banatao.berkeley.edu:4000/images/gta-to-cityscapes-1024/1_gta/0201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31" y="3859227"/>
            <a:ext cx="5138209" cy="254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kancho.banatao.berkeley.edu:4000/images/gta-to-cityscapes-1024/2_cityscapes/02011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261" y="3854697"/>
            <a:ext cx="5138209" cy="2554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02501" y="6426608"/>
            <a:ext cx="13163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GTA5 CG Input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71909" y="6426608"/>
            <a:ext cx="74251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65435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1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365126"/>
                <a:ext cx="10515600" cy="1017108"/>
              </a:xfrm>
            </p:spPr>
            <p:txBody>
              <a:bodyPr/>
              <a:lstStyle/>
              <a:p>
                <a:r>
                  <a:rPr lang="en-US" dirty="0"/>
                  <a:t>Real2CG: real </a:t>
                </a:r>
                <a:r>
                  <a:rPr lang="en-US" dirty="0" err="1"/>
                  <a:t>streetview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GTA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365126"/>
                <a:ext cx="10515600" cy="1017108"/>
              </a:xfrm>
              <a:blipFill>
                <a:blip r:embed="rId3"/>
                <a:stretch>
                  <a:fillRect l="-2292" t="-2469" b="-1358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055" y="1268760"/>
            <a:ext cx="10577891" cy="52983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5594" y="6460546"/>
            <a:ext cx="138352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Cityscape Input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76221" y="6460546"/>
            <a:ext cx="74251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Output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50633"/>
          <a:stretch/>
        </p:blipFill>
        <p:spPr>
          <a:xfrm>
            <a:off x="807055" y="1268760"/>
            <a:ext cx="5221952" cy="529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83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6610" y="6429058"/>
            <a:ext cx="44411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[Richter*, </a:t>
            </a:r>
            <a:r>
              <a:rPr lang="en-US" sz="1500" dirty="0" err="1"/>
              <a:t>Vineet</a:t>
            </a:r>
            <a:r>
              <a:rPr lang="zh-CN" altLang="en-US" sz="1500" dirty="0"/>
              <a:t>* </a:t>
            </a:r>
            <a:r>
              <a:rPr lang="en-US" sz="1500" dirty="0"/>
              <a:t>et al. 2016]</a:t>
            </a:r>
            <a:r>
              <a:rPr lang="zh-CN" altLang="en-US" sz="1500" dirty="0"/>
              <a:t> </a:t>
            </a:r>
            <a:r>
              <a:rPr lang="en-US" altLang="zh-CN" sz="1500" dirty="0"/>
              <a:t>[</a:t>
            </a:r>
            <a:r>
              <a:rPr lang="en-US" sz="1500" dirty="0" err="1"/>
              <a:t>Krähenbühl</a:t>
            </a:r>
            <a:r>
              <a:rPr lang="zh-CN" altLang="en-US" sz="1500" dirty="0"/>
              <a:t> </a:t>
            </a:r>
            <a:r>
              <a:rPr lang="en-US" altLang="zh-CN" sz="1500" dirty="0"/>
              <a:t>et</a:t>
            </a:r>
            <a:r>
              <a:rPr lang="zh-CN" altLang="en-US" sz="1500" dirty="0"/>
              <a:t> </a:t>
            </a:r>
            <a:r>
              <a:rPr lang="en-US" altLang="zh-CN" sz="1500" dirty="0"/>
              <a:t>al.</a:t>
            </a:r>
            <a:r>
              <a:rPr lang="zh-CN" altLang="en-US" sz="1500" dirty="0"/>
              <a:t> </a:t>
            </a:r>
            <a:r>
              <a:rPr lang="en-US" altLang="zh-CN" sz="1500" dirty="0"/>
              <a:t>2018]</a:t>
            </a: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788" y="790419"/>
            <a:ext cx="9528426" cy="52771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75654" y="5949281"/>
            <a:ext cx="118500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GTA5 </a:t>
            </a:r>
            <a:r>
              <a:rPr lang="en-US" altLang="zh-CN" sz="1500" dirty="0"/>
              <a:t>images</a:t>
            </a:r>
            <a:endParaRPr lang="en-US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7296134" y="5949281"/>
            <a:ext cx="176727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Segmentation labels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75732" y="188640"/>
            <a:ext cx="5275162" cy="6052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333" dirty="0"/>
              <a:t>Synthetic</a:t>
            </a:r>
            <a:r>
              <a:rPr lang="zh-CN" altLang="en-US" sz="3333" dirty="0"/>
              <a:t> </a:t>
            </a:r>
            <a:r>
              <a:rPr lang="en-US" altLang="zh-CN" sz="3333" dirty="0"/>
              <a:t>Data</a:t>
            </a:r>
            <a:r>
              <a:rPr lang="zh-CN" altLang="en-US" sz="3333" dirty="0"/>
              <a:t> </a:t>
            </a:r>
            <a:r>
              <a:rPr lang="en-US" altLang="zh-CN" sz="3333" dirty="0"/>
              <a:t>as</a:t>
            </a:r>
            <a:r>
              <a:rPr lang="zh-CN" altLang="en-US" sz="3333" dirty="0"/>
              <a:t> </a:t>
            </a:r>
            <a:r>
              <a:rPr lang="en-US" altLang="zh-CN" sz="3333" dirty="0"/>
              <a:t>Supervision</a:t>
            </a:r>
            <a:endParaRPr lang="en-US" sz="3333" dirty="0"/>
          </a:p>
        </p:txBody>
      </p:sp>
    </p:spTree>
    <p:extLst>
      <p:ext uri="{BB962C8B-B14F-4D97-AF65-F5344CB8AC3E}">
        <p14:creationId xmlns:p14="http://schemas.microsoft.com/office/powerpoint/2010/main" val="345341429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4674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Domain Adaptation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767747" y="4117686"/>
          <a:ext cx="10656507" cy="1309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5786">
                  <a:extLst>
                    <a:ext uri="{9D8B030D-6E8A-4147-A177-3AD203B41FA5}">
                      <a16:colId xmlns:a16="http://schemas.microsoft.com/office/drawing/2014/main" val="4055343204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4238815013"/>
                    </a:ext>
                  </a:extLst>
                </a:gridCol>
                <a:gridCol w="3240361">
                  <a:extLst>
                    <a:ext uri="{9D8B030D-6E8A-4147-A177-3AD203B41FA5}">
                      <a16:colId xmlns:a16="http://schemas.microsoft.com/office/drawing/2014/main" val="1727670133"/>
                    </a:ext>
                  </a:extLst>
                </a:gridCol>
              </a:tblGrid>
              <a:tr h="427268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 err="1"/>
                        <a:t>meanIOU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Per-pixel accuracy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69799407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Oracle (Train and test on Real)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60.3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93.1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30146394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Train on CG, test on Real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/>
                        <a:t>17.9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54.0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605840413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040" y="1602121"/>
            <a:ext cx="3060340" cy="1772398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767747" y="1508788"/>
            <a:ext cx="5490098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TextBox 9"/>
          <p:cNvSpPr txBox="1"/>
          <p:nvPr/>
        </p:nvSpPr>
        <p:spPr>
          <a:xfrm>
            <a:off x="1883077" y="3308987"/>
            <a:ext cx="3281026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67" dirty="0"/>
              <a:t>Train on </a:t>
            </a:r>
            <a:r>
              <a:rPr lang="en-US" altLang="zh-CN" sz="3167" dirty="0"/>
              <a:t>GTA5</a:t>
            </a:r>
            <a:r>
              <a:rPr lang="zh-CN" altLang="en-US" sz="3167" dirty="0"/>
              <a:t> </a:t>
            </a:r>
            <a:r>
              <a:rPr lang="en-US" sz="3167" dirty="0"/>
              <a:t>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882040" y="1508788"/>
            <a:ext cx="3060340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TextBox 11"/>
          <p:cNvSpPr txBox="1"/>
          <p:nvPr/>
        </p:nvSpPr>
        <p:spPr>
          <a:xfrm>
            <a:off x="7716180" y="3308987"/>
            <a:ext cx="3323602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67" dirty="0"/>
              <a:t>Test on real images</a:t>
            </a:r>
          </a:p>
        </p:txBody>
      </p:sp>
      <p:pic>
        <p:nvPicPr>
          <p:cNvPr id="15" name="Picture 14" descr="http://kancho.banatao.berkeley.edu:4000/images/gta-to-cityscapes-1024/1_gta/001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15" y="1676803"/>
            <a:ext cx="3240360" cy="160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85900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085385"/>
              </p:ext>
            </p:extLst>
          </p:nvPr>
        </p:nvGraphicFramePr>
        <p:xfrm>
          <a:off x="767747" y="4117686"/>
          <a:ext cx="10656507" cy="1750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5786">
                  <a:extLst>
                    <a:ext uri="{9D8B030D-6E8A-4147-A177-3AD203B41FA5}">
                      <a16:colId xmlns:a16="http://schemas.microsoft.com/office/drawing/2014/main" val="4055343204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4238815013"/>
                    </a:ext>
                  </a:extLst>
                </a:gridCol>
                <a:gridCol w="3240361">
                  <a:extLst>
                    <a:ext uri="{9D8B030D-6E8A-4147-A177-3AD203B41FA5}">
                      <a16:colId xmlns:a16="http://schemas.microsoft.com/office/drawing/2014/main" val="1727670133"/>
                    </a:ext>
                  </a:extLst>
                </a:gridCol>
              </a:tblGrid>
              <a:tr h="427268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 err="1"/>
                        <a:t>meanIOU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Per-pixel accuracy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69799407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Oracle (Train and test on Real)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60.3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93.1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30146394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Train on CG, test on Real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/>
                        <a:t>17.9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54.0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605840413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FCN in the wild [</a:t>
                      </a:r>
                      <a:r>
                        <a:rPr lang="en-US" altLang="zh-CN" sz="1500" dirty="0"/>
                        <a:t>Previous</a:t>
                      </a:r>
                      <a:r>
                        <a:rPr lang="zh-CN" altLang="en-US" sz="1500" baseline="0" dirty="0"/>
                        <a:t> </a:t>
                      </a:r>
                      <a:r>
                        <a:rPr lang="en-US" altLang="zh-CN" sz="1500" baseline="0" dirty="0"/>
                        <a:t>SOTA]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27.1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640969359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040" y="1602121"/>
            <a:ext cx="3060340" cy="1772398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767747" y="1508788"/>
            <a:ext cx="5490098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TextBox 9"/>
          <p:cNvSpPr txBox="1"/>
          <p:nvPr/>
        </p:nvSpPr>
        <p:spPr>
          <a:xfrm>
            <a:off x="815413" y="3308987"/>
            <a:ext cx="5421612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167" dirty="0"/>
              <a:t>GTA5</a:t>
            </a:r>
            <a:r>
              <a:rPr lang="zh-CN" altLang="en-US" sz="3167" dirty="0"/>
              <a:t> </a:t>
            </a:r>
            <a:r>
              <a:rPr lang="en-US" altLang="zh-CN" sz="3167" dirty="0"/>
              <a:t>data</a:t>
            </a:r>
            <a:r>
              <a:rPr lang="zh-CN" altLang="en-US" sz="3167" dirty="0"/>
              <a:t> </a:t>
            </a:r>
            <a:r>
              <a:rPr lang="en-US" altLang="zh-CN" sz="3167" dirty="0"/>
              <a:t>+</a:t>
            </a:r>
            <a:r>
              <a:rPr lang="zh-CN" altLang="en-US" sz="3167" dirty="0"/>
              <a:t> </a:t>
            </a:r>
            <a:r>
              <a:rPr lang="en-US" altLang="zh-CN" sz="3167" dirty="0"/>
              <a:t>Domain</a:t>
            </a:r>
            <a:r>
              <a:rPr lang="zh-CN" altLang="en-US" sz="3167" dirty="0"/>
              <a:t> </a:t>
            </a:r>
            <a:r>
              <a:rPr lang="en-US" altLang="zh-CN" sz="3167" dirty="0"/>
              <a:t>adaptation</a:t>
            </a:r>
            <a:endParaRPr lang="en-US" sz="3167" dirty="0"/>
          </a:p>
        </p:txBody>
      </p:sp>
      <p:sp>
        <p:nvSpPr>
          <p:cNvPr id="11" name="Rounded Rectangle 10"/>
          <p:cNvSpPr/>
          <p:nvPr/>
        </p:nvSpPr>
        <p:spPr>
          <a:xfrm>
            <a:off x="7882040" y="1508788"/>
            <a:ext cx="3060340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TextBox 11"/>
          <p:cNvSpPr txBox="1"/>
          <p:nvPr/>
        </p:nvSpPr>
        <p:spPr>
          <a:xfrm>
            <a:off x="7716180" y="3308987"/>
            <a:ext cx="3323602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67" dirty="0"/>
              <a:t>Test on real images</a:t>
            </a:r>
          </a:p>
        </p:txBody>
      </p:sp>
      <p:pic>
        <p:nvPicPr>
          <p:cNvPr id="15" name="Picture 14" descr="http://kancho.banatao.berkeley.edu:4000/images/gta-to-cityscapes-1024/1_gta/001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15" y="1676803"/>
            <a:ext cx="3240360" cy="160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8F58785-2F99-664F-88AB-57AB7507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4674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Domain Adaptation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3165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665050"/>
              </p:ext>
            </p:extLst>
          </p:nvPr>
        </p:nvGraphicFramePr>
        <p:xfrm>
          <a:off x="767747" y="4117686"/>
          <a:ext cx="10656507" cy="2191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5786">
                  <a:extLst>
                    <a:ext uri="{9D8B030D-6E8A-4147-A177-3AD203B41FA5}">
                      <a16:colId xmlns:a16="http://schemas.microsoft.com/office/drawing/2014/main" val="4055343204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4238815013"/>
                    </a:ext>
                  </a:extLst>
                </a:gridCol>
                <a:gridCol w="3240361">
                  <a:extLst>
                    <a:ext uri="{9D8B030D-6E8A-4147-A177-3AD203B41FA5}">
                      <a16:colId xmlns:a16="http://schemas.microsoft.com/office/drawing/2014/main" val="1727670133"/>
                    </a:ext>
                  </a:extLst>
                </a:gridCol>
              </a:tblGrid>
              <a:tr h="427268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 err="1"/>
                        <a:t>meanIOU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Per-pixel accuracy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69799407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Oracle (Train and test on Real)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60.3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93.1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301463940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Train on CG, test on Real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/>
                        <a:t>17.9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54.0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605840413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FCN in the wild [</a:t>
                      </a:r>
                      <a:r>
                        <a:rPr lang="en-US" altLang="zh-CN" sz="1500" dirty="0"/>
                        <a:t>Previous</a:t>
                      </a:r>
                      <a:r>
                        <a:rPr lang="zh-CN" altLang="en-US" sz="1500" baseline="0" dirty="0"/>
                        <a:t> </a:t>
                      </a:r>
                      <a:r>
                        <a:rPr lang="en-US" altLang="zh-CN" sz="1500" baseline="0"/>
                        <a:t>SOTA</a:t>
                      </a:r>
                      <a:r>
                        <a:rPr lang="en-US" altLang="zh-CN" sz="1500" baseline="0" dirty="0"/>
                        <a:t>]</a:t>
                      </a:r>
                      <a:endParaRPr lang="en-US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27.1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640969359"/>
                  </a:ext>
                </a:extLst>
              </a:tr>
              <a:tr h="441162">
                <a:tc>
                  <a:txBody>
                    <a:bodyPr/>
                    <a:lstStyle/>
                    <a:p>
                      <a:r>
                        <a:rPr lang="en-US" sz="1500" dirty="0"/>
                        <a:t>Train on </a:t>
                      </a:r>
                      <a:r>
                        <a:rPr lang="en-US" sz="1500" dirty="0" err="1"/>
                        <a:t>CycleGAN</a:t>
                      </a:r>
                      <a:r>
                        <a:rPr lang="en-US" sz="1500" dirty="0"/>
                        <a:t>, test on Real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b="1" dirty="0"/>
                        <a:t>34.8</a:t>
                      </a:r>
                      <a:endParaRPr lang="en-US" sz="1500" b="1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82.8</a:t>
                      </a: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3880896317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040" y="1602121"/>
            <a:ext cx="3060340" cy="1772398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767747" y="1508788"/>
            <a:ext cx="5490098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TextBox 9"/>
          <p:cNvSpPr txBox="1"/>
          <p:nvPr/>
        </p:nvSpPr>
        <p:spPr>
          <a:xfrm>
            <a:off x="1394551" y="3308987"/>
            <a:ext cx="4037387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67" dirty="0"/>
              <a:t>Train on </a:t>
            </a:r>
            <a:r>
              <a:rPr lang="en-US" sz="3167" dirty="0" err="1"/>
              <a:t>CycleGAN</a:t>
            </a:r>
            <a:r>
              <a:rPr lang="en-US" sz="3167" dirty="0"/>
              <a:t>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882040" y="1508788"/>
            <a:ext cx="3060340" cy="18288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TextBox 11"/>
          <p:cNvSpPr txBox="1"/>
          <p:nvPr/>
        </p:nvSpPr>
        <p:spPr>
          <a:xfrm>
            <a:off x="7716180" y="3308987"/>
            <a:ext cx="3323602" cy="579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67" dirty="0"/>
              <a:t>Test on real images</a:t>
            </a:r>
          </a:p>
        </p:txBody>
      </p:sp>
      <p:pic>
        <p:nvPicPr>
          <p:cNvPr id="15" name="Picture 14" descr="http://kancho.banatao.berkeley.edu:4000/images/gta-to-cityscapes-1024/1_gta/001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15" y="1676803"/>
            <a:ext cx="3240360" cy="160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6" descr="http://kancho.banatao.berkeley.edu:4000/images/gta-to-cityscapes-1024/2_cityscapes/0012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15" y="1676803"/>
            <a:ext cx="3234073" cy="16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57F24A4-8680-BE4D-A546-5D6B0D782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4674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Domain Adaptation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2787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55" y="4377930"/>
            <a:ext cx="3801226" cy="19407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2997" y="134017"/>
            <a:ext cx="8586005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333" dirty="0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r>
              <a:rPr lang="zh-CN" altLang="en-US" sz="5333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5333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5333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5333" dirty="0" err="1">
                <a:latin typeface="Arial" panose="020B0604020202020204" pitchFamily="34" charset="0"/>
                <a:cs typeface="Arial" panose="020B0604020202020204" pitchFamily="34" charset="0"/>
              </a:rPr>
              <a:t>Extentions</a:t>
            </a:r>
            <a:endParaRPr lang="en-US" sz="53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649528" y="4278000"/>
            <a:ext cx="4157654" cy="192858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1445521" y="1047480"/>
            <a:ext cx="9206268" cy="2755406"/>
            <a:chOff x="1734625" y="1090464"/>
            <a:chExt cx="11047521" cy="3306487"/>
          </a:xfrm>
        </p:grpSpPr>
        <p:grpSp>
          <p:nvGrpSpPr>
            <p:cNvPr id="25" name="Group 24"/>
            <p:cNvGrpSpPr/>
            <p:nvPr/>
          </p:nvGrpSpPr>
          <p:grpSpPr>
            <a:xfrm>
              <a:off x="1734625" y="1090464"/>
              <a:ext cx="11047521" cy="2924470"/>
              <a:chOff x="1734625" y="1090464"/>
              <a:chExt cx="11047521" cy="292447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1924381" y="1090464"/>
                <a:ext cx="4480843" cy="6033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667" b="1" dirty="0"/>
                  <a:t>Attribute Editing</a:t>
                </a:r>
                <a:r>
                  <a:rPr lang="zh-CN" altLang="en-US" sz="2667" b="1" dirty="0"/>
                  <a:t> </a:t>
                </a:r>
                <a:r>
                  <a:rPr lang="en-US" altLang="zh-CN" sz="2333" dirty="0"/>
                  <a:t>[Lu</a:t>
                </a:r>
                <a:r>
                  <a:rPr lang="zh-CN" altLang="en-US" sz="2333" dirty="0"/>
                  <a:t> </a:t>
                </a:r>
                <a:r>
                  <a:rPr lang="en-US" altLang="zh-CN" sz="2333" dirty="0"/>
                  <a:t>et</a:t>
                </a:r>
                <a:r>
                  <a:rPr lang="zh-CN" altLang="en-US" sz="2333" dirty="0"/>
                  <a:t> </a:t>
                </a:r>
                <a:r>
                  <a:rPr lang="en-US" altLang="zh-CN" sz="2333" dirty="0"/>
                  <a:t>al.]</a:t>
                </a: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912479" y="3473324"/>
                <a:ext cx="1356295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Low-res</a:t>
                </a: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973882" y="3473323"/>
                <a:ext cx="860237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Bald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527942" y="3473323"/>
                <a:ext cx="1087222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Bangs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1734625" y="1645268"/>
                <a:ext cx="5197410" cy="1858691"/>
                <a:chOff x="373832" y="2014339"/>
                <a:chExt cx="4807245" cy="1676888"/>
              </a:xfrm>
            </p:grpSpPr>
            <p:pic>
              <p:nvPicPr>
                <p:cNvPr id="12" name="Picture 11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02" r="75511" b="3861"/>
                <a:stretch/>
              </p:blipFill>
              <p:spPr>
                <a:xfrm>
                  <a:off x="373832" y="2014339"/>
                  <a:ext cx="1583485" cy="1676888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11" t="371" r="23744" b="3861"/>
                <a:stretch/>
              </p:blipFill>
              <p:spPr>
                <a:xfrm>
                  <a:off x="2042121" y="2015813"/>
                  <a:ext cx="3138956" cy="1673940"/>
                </a:xfrm>
                <a:prstGeom prst="rect">
                  <a:avLst/>
                </a:prstGeom>
              </p:spPr>
            </p:pic>
          </p:grpSp>
          <p:sp>
            <p:nvSpPr>
              <p:cNvPr id="17" name="Rectangle 16"/>
              <p:cNvSpPr/>
              <p:nvPr/>
            </p:nvSpPr>
            <p:spPr>
              <a:xfrm>
                <a:off x="7645893" y="1090464"/>
                <a:ext cx="4480227" cy="6033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667" b="1" dirty="0"/>
                  <a:t>Object</a:t>
                </a:r>
                <a:r>
                  <a:rPr lang="zh-CN" altLang="en-US" sz="2667" b="1" dirty="0"/>
                  <a:t> </a:t>
                </a:r>
                <a:r>
                  <a:rPr lang="en-US" altLang="zh-CN" sz="2667" b="1" dirty="0"/>
                  <a:t>Editing </a:t>
                </a:r>
                <a:r>
                  <a:rPr lang="en-US" altLang="zh-CN" sz="2333" dirty="0"/>
                  <a:t>[Liang</a:t>
                </a:r>
                <a:r>
                  <a:rPr lang="zh-CN" altLang="en-US" sz="2333" dirty="0"/>
                  <a:t> </a:t>
                </a:r>
                <a:r>
                  <a:rPr lang="en-US" altLang="zh-CN" sz="2333" dirty="0"/>
                  <a:t>et</a:t>
                </a:r>
                <a:r>
                  <a:rPr lang="zh-CN" altLang="en-US" sz="2333" dirty="0"/>
                  <a:t> </a:t>
                </a:r>
                <a:r>
                  <a:rPr lang="en-US" altLang="zh-CN" sz="2333" dirty="0"/>
                  <a:t>al.]</a:t>
                </a: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7323303" y="1643967"/>
                <a:ext cx="5458843" cy="1854771"/>
                <a:chOff x="5542974" y="2013166"/>
                <a:chExt cx="5049052" cy="1673352"/>
              </a:xfrm>
            </p:grpSpPr>
            <p:pic>
              <p:nvPicPr>
                <p:cNvPr id="3" name="Picture 2"/>
                <p:cNvPicPr>
                  <a:picLocks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42974" y="2013166"/>
                  <a:ext cx="1645920" cy="1673352"/>
                </a:xfrm>
                <a:prstGeom prst="rect">
                  <a:avLst/>
                </a:prstGeom>
              </p:spPr>
            </p:pic>
            <p:pic>
              <p:nvPicPr>
                <p:cNvPr id="4" name="Picture 3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244540" y="2013166"/>
                  <a:ext cx="1645920" cy="1673352"/>
                </a:xfrm>
                <a:prstGeom prst="rect">
                  <a:avLst/>
                </a:prstGeom>
              </p:spPr>
            </p:pic>
            <p:pic>
              <p:nvPicPr>
                <p:cNvPr id="5" name="Picture 4"/>
                <p:cNvPicPr>
                  <a:picLocks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946106" y="2013166"/>
                  <a:ext cx="1645920" cy="1673352"/>
                </a:xfrm>
                <a:prstGeom prst="rect">
                  <a:avLst/>
                </a:prstGeom>
              </p:spPr>
            </p:pic>
          </p:grpSp>
          <p:sp>
            <p:nvSpPr>
              <p:cNvPr id="19" name="Rectangle 18"/>
              <p:cNvSpPr/>
              <p:nvPr/>
            </p:nvSpPr>
            <p:spPr>
              <a:xfrm>
                <a:off x="7710805" y="3473323"/>
                <a:ext cx="1004507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Mask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9553359" y="3473323"/>
                <a:ext cx="998736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Input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11258373" y="3473323"/>
                <a:ext cx="1268040" cy="54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333" dirty="0"/>
                  <a:t>Output</a:t>
                </a: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2801089" y="3855341"/>
              <a:ext cx="2779992" cy="54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333" dirty="0"/>
                <a:t>arXiv:1705.09966</a:t>
              </a:r>
              <a:endParaRPr lang="en-US" sz="2333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511159" y="3855341"/>
              <a:ext cx="2779992" cy="54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333" dirty="0"/>
                <a:t>arXiv:1708.00315</a:t>
              </a:r>
              <a:endParaRPr lang="en-US" sz="2333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1262022" y="3909824"/>
            <a:ext cx="5510868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67" b="1" dirty="0"/>
              <a:t>Front/Character</a:t>
            </a:r>
            <a:r>
              <a:rPr lang="zh-CN" altLang="en-US" sz="2667" b="1" dirty="0"/>
              <a:t> </a:t>
            </a:r>
            <a:r>
              <a:rPr lang="en-US" altLang="zh-CN" sz="2667" b="1" dirty="0"/>
              <a:t>Transfer</a:t>
            </a:r>
            <a:r>
              <a:rPr lang="zh-CN" altLang="en-US" sz="2667" b="1" dirty="0"/>
              <a:t> </a:t>
            </a:r>
            <a:r>
              <a:rPr lang="en-US" altLang="zh-CN" sz="2333" dirty="0"/>
              <a:t>[</a:t>
            </a:r>
            <a:r>
              <a:rPr lang="en-US" sz="2333" dirty="0"/>
              <a:t>Ignatov </a:t>
            </a:r>
            <a:r>
              <a:rPr lang="en-US" altLang="zh-CN" sz="2333" dirty="0"/>
              <a:t>et</a:t>
            </a:r>
            <a:r>
              <a:rPr lang="zh-CN" altLang="en-US" sz="2333" dirty="0"/>
              <a:t> </a:t>
            </a:r>
            <a:r>
              <a:rPr lang="en-US" altLang="zh-CN" sz="2333" dirty="0"/>
              <a:t>al.]</a:t>
            </a:r>
          </a:p>
        </p:txBody>
      </p:sp>
      <p:sp>
        <p:nvSpPr>
          <p:cNvPr id="38" name="Rectangle 37"/>
          <p:cNvSpPr/>
          <p:nvPr/>
        </p:nvSpPr>
        <p:spPr>
          <a:xfrm>
            <a:off x="2532456" y="6148814"/>
            <a:ext cx="832280" cy="4513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333" dirty="0"/>
              <a:t>Input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4007749" y="6172449"/>
            <a:ext cx="1056701" cy="4513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333" dirty="0"/>
              <a:t>Output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827862" y="6471892"/>
            <a:ext cx="2383986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333" dirty="0" err="1"/>
              <a:t>arXiv</a:t>
            </a:r>
            <a:r>
              <a:rPr lang="cs-CZ" sz="2333" dirty="0"/>
              <a:t>:</a:t>
            </a:r>
            <a:r>
              <a:rPr lang="is-IS" sz="2333" dirty="0"/>
              <a:t> 1801.08624</a:t>
            </a:r>
            <a:endParaRPr lang="en-US" sz="2333" dirty="0"/>
          </a:p>
        </p:txBody>
      </p:sp>
      <p:sp>
        <p:nvSpPr>
          <p:cNvPr id="41" name="Rectangle 40"/>
          <p:cNvSpPr/>
          <p:nvPr/>
        </p:nvSpPr>
        <p:spPr>
          <a:xfrm>
            <a:off x="6635674" y="3909824"/>
            <a:ext cx="4084067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67" b="1" dirty="0"/>
              <a:t>Data generation </a:t>
            </a:r>
            <a:r>
              <a:rPr lang="en-US" altLang="zh-CN" sz="2333" dirty="0"/>
              <a:t>[</a:t>
            </a:r>
            <a:r>
              <a:rPr lang="en-US" sz="2333" dirty="0"/>
              <a:t>Wang </a:t>
            </a:r>
            <a:r>
              <a:rPr lang="en-US" altLang="zh-CN" sz="2333" dirty="0"/>
              <a:t>et</a:t>
            </a:r>
            <a:r>
              <a:rPr lang="zh-CN" altLang="en-US" sz="2333" dirty="0"/>
              <a:t> </a:t>
            </a:r>
            <a:r>
              <a:rPr lang="en-US" altLang="zh-CN" sz="2333" dirty="0"/>
              <a:t>al.]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53787" y="6471892"/>
            <a:ext cx="2316660" cy="451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333" dirty="0"/>
              <a:t>arXiv:1707.03124</a:t>
            </a:r>
            <a:endParaRPr lang="en-US" sz="2333" dirty="0"/>
          </a:p>
        </p:txBody>
      </p:sp>
      <p:sp>
        <p:nvSpPr>
          <p:cNvPr id="32" name="Rectangle 31"/>
          <p:cNvSpPr/>
          <p:nvPr/>
        </p:nvSpPr>
        <p:spPr>
          <a:xfrm>
            <a:off x="7303856" y="6077053"/>
            <a:ext cx="3053593" cy="4513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333"/>
              <a:t>samples by </a:t>
            </a:r>
            <a:r>
              <a:rPr lang="en-US" altLang="zh-CN" sz="2333" dirty="0" err="1"/>
              <a:t>CycleWGAN</a:t>
            </a:r>
            <a:endParaRPr lang="en-US" altLang="zh-CN" sz="2333" dirty="0"/>
          </a:p>
        </p:txBody>
      </p:sp>
    </p:spTree>
    <p:extLst>
      <p:ext uri="{BB962C8B-B14F-4D97-AF65-F5344CB8AC3E}">
        <p14:creationId xmlns:p14="http://schemas.microsoft.com/office/powerpoint/2010/main" val="401561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8"/>
    </mc:Choice>
    <mc:Fallback xmlns="">
      <p:transition spd="slow" advTm="484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Density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𝑷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𝒓</m:t>
                        </m:r>
                      </m:e>
                      <m:sub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model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i="1">
                        <a:latin typeface="Cambria Math" charset="0"/>
                      </a:rPr>
                      <m:t>𝒙</m:t>
                    </m:r>
                    <m:r>
                      <a:rPr lang="en-US" i="1">
                        <a:latin typeface="Cambria Math" charset="0"/>
                      </a:rPr>
                      <m:t>|</m:t>
                    </m:r>
                    <m:r>
                      <a:rPr lang="en-US" i="1">
                        <a:latin typeface="Cambria Math" charset="0"/>
                      </a:rPr>
                      <m:t>𝜽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29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Explicit and analytical</a:t>
            </a:r>
          </a:p>
          <a:p>
            <a:pPr lvl="1"/>
            <a:r>
              <a:rPr lang="en-US" dirty="0"/>
              <a:t>e.g., Gaussian</a:t>
            </a:r>
          </a:p>
          <a:p>
            <a:pPr lvl="1"/>
            <a:r>
              <a:rPr lang="en-US" dirty="0"/>
              <a:t>can sample directly from model</a:t>
            </a:r>
          </a:p>
          <a:p>
            <a:r>
              <a:rPr lang="en-US" dirty="0"/>
              <a:t>Explicit and approximate</a:t>
            </a:r>
          </a:p>
          <a:p>
            <a:pPr lvl="1"/>
            <a:r>
              <a:rPr lang="en-US" dirty="0"/>
              <a:t>e.g., Boltzmann machine</a:t>
            </a:r>
          </a:p>
          <a:p>
            <a:pPr lvl="1"/>
            <a:r>
              <a:rPr lang="en-US" dirty="0"/>
              <a:t>can estimate probability by running Markov Chain Monte Carlo</a:t>
            </a:r>
          </a:p>
          <a:p>
            <a:r>
              <a:rPr lang="en-US" dirty="0"/>
              <a:t>Implicit</a:t>
            </a:r>
          </a:p>
          <a:p>
            <a:pPr lvl="1"/>
            <a:r>
              <a:rPr lang="en-US" dirty="0"/>
              <a:t>GAN</a:t>
            </a:r>
          </a:p>
          <a:p>
            <a:pPr lvl="1"/>
            <a:r>
              <a:rPr lang="en-US" dirty="0"/>
              <a:t>can’t estimate probability but can draw from distribution with given probability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5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2073"/>
          </a:xfrm>
        </p:spPr>
        <p:txBody>
          <a:bodyPr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Photo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Enhancement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386" y="1310271"/>
            <a:ext cx="8811228" cy="44382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9681" y="5720397"/>
            <a:ext cx="11470704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dirty="0"/>
              <a:t>WESPE</a:t>
            </a:r>
            <a:r>
              <a:rPr lang="en-US" altLang="zh-CN" sz="2667" dirty="0"/>
              <a:t>:</a:t>
            </a:r>
            <a:r>
              <a:rPr lang="zh-CN" altLang="en-US" sz="2667" dirty="0"/>
              <a:t> </a:t>
            </a:r>
            <a:r>
              <a:rPr lang="en-US" sz="2667" dirty="0"/>
              <a:t>Weakly Supervised Photo Enhancer for Digital Cameras</a:t>
            </a:r>
            <a:r>
              <a:rPr lang="en-US" altLang="zh-CN" sz="2667" dirty="0"/>
              <a:t>.</a:t>
            </a:r>
            <a:r>
              <a:rPr lang="zh-CN" altLang="en-US" sz="2667" dirty="0"/>
              <a:t> </a:t>
            </a:r>
            <a:r>
              <a:rPr lang="en-US" altLang="zh-CN" sz="2667" dirty="0" err="1"/>
              <a:t>arxiv</a:t>
            </a:r>
            <a:r>
              <a:rPr lang="zh-CN" altLang="en-US" sz="2667" dirty="0"/>
              <a:t> </a:t>
            </a:r>
            <a:r>
              <a:rPr lang="cs-CZ" altLang="zh-CN" sz="2667" dirty="0"/>
              <a:t>1709.01118</a:t>
            </a:r>
          </a:p>
          <a:p>
            <a:r>
              <a:rPr lang="cs-CZ" sz="2667" dirty="0"/>
              <a:t>Andrey </a:t>
            </a:r>
            <a:r>
              <a:rPr lang="cs-CZ" sz="2667" dirty="0" err="1"/>
              <a:t>Ignatov</a:t>
            </a:r>
            <a:r>
              <a:rPr lang="cs-CZ" sz="2667" dirty="0"/>
              <a:t>, </a:t>
            </a:r>
            <a:r>
              <a:rPr lang="cs-CZ" sz="2667" dirty="0" err="1"/>
              <a:t>Nikolay</a:t>
            </a:r>
            <a:r>
              <a:rPr lang="cs-CZ" sz="2667" dirty="0"/>
              <a:t> </a:t>
            </a:r>
            <a:r>
              <a:rPr lang="cs-CZ" sz="2667" dirty="0" err="1"/>
              <a:t>Kobyshev</a:t>
            </a:r>
            <a:r>
              <a:rPr lang="cs-CZ" sz="2667" dirty="0"/>
              <a:t>, Kenneth </a:t>
            </a:r>
            <a:r>
              <a:rPr lang="cs-CZ" sz="2667" dirty="0" err="1"/>
              <a:t>Vanhoey</a:t>
            </a:r>
            <a:r>
              <a:rPr lang="cs-CZ" sz="2667" dirty="0"/>
              <a:t>, Radu </a:t>
            </a:r>
            <a:r>
              <a:rPr lang="cs-CZ" sz="2667" dirty="0" err="1"/>
              <a:t>Timofte</a:t>
            </a:r>
            <a:r>
              <a:rPr lang="cs-CZ" sz="2667" dirty="0"/>
              <a:t>, </a:t>
            </a:r>
            <a:r>
              <a:rPr lang="cs-CZ" sz="2667" dirty="0" err="1"/>
              <a:t>Luc</a:t>
            </a:r>
            <a:r>
              <a:rPr lang="cs-CZ" sz="2667" dirty="0"/>
              <a:t> Van </a:t>
            </a:r>
            <a:r>
              <a:rPr lang="cs-CZ" sz="2667" dirty="0" err="1"/>
              <a:t>Gool</a:t>
            </a:r>
            <a:endParaRPr lang="en-US" altLang="zh-CN" sz="2667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924" y="1310271"/>
            <a:ext cx="8862152" cy="443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1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0097"/>
          </a:xfrm>
        </p:spPr>
        <p:txBody>
          <a:bodyPr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Dehazing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9773" y="5720397"/>
            <a:ext cx="10632462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7" dirty="0"/>
              <a:t>Cycle-</a:t>
            </a:r>
            <a:r>
              <a:rPr lang="en-US" sz="2667" dirty="0" err="1"/>
              <a:t>Dehaze</a:t>
            </a:r>
            <a:r>
              <a:rPr lang="en-US" sz="2667" dirty="0"/>
              <a:t>: Enhanced CycleGAN for Single Image </a:t>
            </a:r>
            <a:r>
              <a:rPr lang="en-US" sz="2667" dirty="0" err="1"/>
              <a:t>Dehazing</a:t>
            </a:r>
            <a:r>
              <a:rPr lang="en-US" altLang="zh-CN" sz="2667" dirty="0"/>
              <a:t>.</a:t>
            </a:r>
            <a:r>
              <a:rPr lang="zh-CN" altLang="en-US" sz="2667" dirty="0"/>
              <a:t> </a:t>
            </a:r>
            <a:r>
              <a:rPr lang="en-US" altLang="zh-CN" sz="2667" dirty="0"/>
              <a:t>CVPRW</a:t>
            </a:r>
            <a:r>
              <a:rPr lang="zh-CN" altLang="en-US" sz="2667" dirty="0"/>
              <a:t> </a:t>
            </a:r>
            <a:r>
              <a:rPr lang="en-US" altLang="zh-CN" sz="2667" dirty="0"/>
              <a:t>2018</a:t>
            </a:r>
            <a:endParaRPr lang="cs-CZ" altLang="zh-CN" sz="2667" dirty="0"/>
          </a:p>
          <a:p>
            <a:pPr algn="ctr"/>
            <a:r>
              <a:rPr lang="cs-CZ" sz="2667" dirty="0" err="1"/>
              <a:t>Deniz</a:t>
            </a:r>
            <a:r>
              <a:rPr lang="cs-CZ" sz="2667" dirty="0"/>
              <a:t> </a:t>
            </a:r>
            <a:r>
              <a:rPr lang="cs-CZ" sz="2667" dirty="0" err="1"/>
              <a:t>Engin</a:t>
            </a:r>
            <a:r>
              <a:rPr lang="cs-CZ" sz="2667" dirty="0"/>
              <a:t>∗ </a:t>
            </a:r>
            <a:r>
              <a:rPr lang="cs-CZ" sz="2667" dirty="0" err="1"/>
              <a:t>Anıl</a:t>
            </a:r>
            <a:r>
              <a:rPr lang="cs-CZ" sz="2667" dirty="0"/>
              <a:t> </a:t>
            </a:r>
            <a:r>
              <a:rPr lang="cs-CZ" sz="2667" dirty="0" err="1"/>
              <a:t>Genc</a:t>
            </a:r>
            <a:r>
              <a:rPr lang="cs-CZ" sz="2667" dirty="0"/>
              <a:t>∗</a:t>
            </a:r>
            <a:r>
              <a:rPr lang="en-US" altLang="zh-CN" sz="2667" dirty="0"/>
              <a:t>,</a:t>
            </a:r>
            <a:r>
              <a:rPr lang="cs-CZ" sz="2667" dirty="0"/>
              <a:t> </a:t>
            </a:r>
            <a:r>
              <a:rPr lang="cs-CZ" sz="2667" dirty="0" err="1"/>
              <a:t>Hazım</a:t>
            </a:r>
            <a:r>
              <a:rPr lang="cs-CZ" sz="2667" dirty="0"/>
              <a:t> </a:t>
            </a:r>
            <a:r>
              <a:rPr lang="cs-CZ" sz="2667" dirty="0" err="1"/>
              <a:t>Kemal</a:t>
            </a:r>
            <a:r>
              <a:rPr lang="cs-CZ" sz="2667" dirty="0"/>
              <a:t> </a:t>
            </a:r>
            <a:r>
              <a:rPr lang="cs-CZ" sz="2667" dirty="0" err="1"/>
              <a:t>Ekenel</a:t>
            </a:r>
            <a:endParaRPr lang="en-US" altLang="zh-CN" sz="2667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35" r="50592"/>
          <a:stretch/>
        </p:blipFill>
        <p:spPr>
          <a:xfrm>
            <a:off x="905423" y="1280297"/>
            <a:ext cx="5010557" cy="45489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5" t="42935"/>
          <a:stretch/>
        </p:blipFill>
        <p:spPr>
          <a:xfrm>
            <a:off x="6156007" y="1295222"/>
            <a:ext cx="5166475" cy="454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7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431" y="2669977"/>
            <a:ext cx="11013141" cy="1518047"/>
          </a:xfrm>
        </p:spPr>
        <p:txBody>
          <a:bodyPr>
            <a:no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Failure cases</a:t>
            </a:r>
          </a:p>
        </p:txBody>
      </p:sp>
    </p:spTree>
    <p:extLst>
      <p:ext uri="{BB962C8B-B14F-4D97-AF65-F5344CB8AC3E}">
        <p14:creationId xmlns:p14="http://schemas.microsoft.com/office/powerpoint/2010/main" val="1989759583"/>
      </p:ext>
    </p:extLst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50676"/>
          <a:stretch/>
        </p:blipFill>
        <p:spPr>
          <a:xfrm>
            <a:off x="215347" y="200512"/>
            <a:ext cx="4380487" cy="666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9198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47" y="200512"/>
            <a:ext cx="8880987" cy="666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43537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47" y="200512"/>
            <a:ext cx="8880987" cy="66607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492359" y="393466"/>
            <a:ext cx="1966244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7" dirty="0"/>
              <a:t>ImageNet </a:t>
            </a:r>
          </a:p>
          <a:p>
            <a:pPr algn="ctr"/>
            <a:r>
              <a:rPr lang="en-US" sz="2667" dirty="0"/>
              <a:t>“Wild horse”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633" y="1328767"/>
            <a:ext cx="1524000" cy="152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365" y="2528899"/>
            <a:ext cx="1524000" cy="152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518" y="3549013"/>
            <a:ext cx="1524000" cy="152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633" y="4539359"/>
            <a:ext cx="1524000" cy="152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783456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4CD286-B986-4107-8EA9-F11769285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959" y="968727"/>
            <a:ext cx="8704084" cy="438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88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Adversarial Networks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1079157" y="2168678"/>
            <a:ext cx="2511706" cy="3336194"/>
            <a:chOff x="1079157" y="2168678"/>
            <a:chExt cx="2511706" cy="3336194"/>
          </a:xfrm>
        </p:grpSpPr>
        <p:grpSp>
          <p:nvGrpSpPr>
            <p:cNvPr id="8" name="Group 7"/>
            <p:cNvGrpSpPr/>
            <p:nvPr/>
          </p:nvGrpSpPr>
          <p:grpSpPr>
            <a:xfrm>
              <a:off x="1079157" y="2168678"/>
              <a:ext cx="2511706" cy="1796884"/>
              <a:chOff x="1192193" y="3107797"/>
              <a:chExt cx="2511706" cy="1796884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1192193" y="3107797"/>
                <a:ext cx="2511706" cy="1175589"/>
              </a:xfrm>
              <a:prstGeom prst="rect">
                <a:avLst/>
              </a:prstGeom>
              <a:noFill/>
              <a:ln w="25400">
                <a:solidFill>
                  <a:srgbClr val="27D5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100" b="1" dirty="0">
                    <a:solidFill>
                      <a:srgbClr val="27D5F0"/>
                    </a:solidFill>
                  </a:rPr>
                  <a:t>Generative</a:t>
                </a:r>
                <a:br>
                  <a:rPr lang="en-US" sz="3100" b="1" dirty="0">
                    <a:solidFill>
                      <a:srgbClr val="27D5F0"/>
                    </a:solidFill>
                  </a:rPr>
                </a:br>
                <a:r>
                  <a:rPr lang="en-US" sz="3100" b="1" dirty="0">
                    <a:solidFill>
                      <a:srgbClr val="27D5F0"/>
                    </a:solidFill>
                  </a:rPr>
                  <a:t>Model</a:t>
                </a:r>
              </a:p>
            </p:txBody>
          </p:sp>
          <p:cxnSp>
            <p:nvCxnSpPr>
              <p:cNvPr id="10" name="Straight Arrow Connector 9"/>
              <p:cNvCxnSpPr>
                <a:stCxn id="9" idx="2"/>
              </p:cNvCxnSpPr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27D5F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3295" y="4081442"/>
              <a:ext cx="1423430" cy="1423430"/>
            </a:xfrm>
            <a:prstGeom prst="rect">
              <a:avLst/>
            </a:prstGeom>
          </p:spPr>
        </p:pic>
      </p:grpSp>
      <p:grpSp>
        <p:nvGrpSpPr>
          <p:cNvPr id="53" name="Group 52"/>
          <p:cNvGrpSpPr/>
          <p:nvPr/>
        </p:nvGrpSpPr>
        <p:grpSpPr>
          <a:xfrm>
            <a:off x="3819074" y="2168678"/>
            <a:ext cx="2511706" cy="4096197"/>
            <a:chOff x="3819074" y="2168678"/>
            <a:chExt cx="2511706" cy="4096197"/>
          </a:xfrm>
        </p:grpSpPr>
        <p:grpSp>
          <p:nvGrpSpPr>
            <p:cNvPr id="18" name="Group 17"/>
            <p:cNvGrpSpPr/>
            <p:nvPr/>
          </p:nvGrpSpPr>
          <p:grpSpPr>
            <a:xfrm>
              <a:off x="3819074" y="2168678"/>
              <a:ext cx="2511706" cy="1796884"/>
              <a:chOff x="1192193" y="3107797"/>
              <a:chExt cx="2511706" cy="1796884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192193" y="3107797"/>
                <a:ext cx="2511706" cy="1175589"/>
              </a:xfrm>
              <a:prstGeom prst="rect">
                <a:avLst/>
              </a:prstGeom>
              <a:noFill/>
              <a:ln w="25400">
                <a:solidFill>
                  <a:srgbClr val="FF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100" b="1" dirty="0">
                    <a:solidFill>
                      <a:srgbClr val="FF00FF"/>
                    </a:solidFill>
                  </a:rPr>
                  <a:t>Real world</a:t>
                </a:r>
              </a:p>
            </p:txBody>
          </p:sp>
          <p:cxnSp>
            <p:nvCxnSpPr>
              <p:cNvPr id="20" name="Straight Arrow Connector 19"/>
              <p:cNvCxnSpPr>
                <a:stCxn id="19" idx="2"/>
              </p:cNvCxnSpPr>
              <p:nvPr/>
            </p:nvCxnSpPr>
            <p:spPr>
              <a:xfrm>
                <a:off x="2448046" y="4283386"/>
                <a:ext cx="0" cy="621295"/>
              </a:xfrm>
              <a:prstGeom prst="straightConnector1">
                <a:avLst/>
              </a:prstGeom>
              <a:ln w="25400">
                <a:solidFill>
                  <a:srgbClr val="FF00FF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76427" y="4081442"/>
              <a:ext cx="1397000" cy="1397000"/>
            </a:xfrm>
            <a:prstGeom prst="rect">
              <a:avLst/>
            </a:prstGeom>
          </p:spPr>
        </p:pic>
        <p:cxnSp>
          <p:nvCxnSpPr>
            <p:cNvPr id="36" name="Straight Connector 35"/>
            <p:cNvCxnSpPr/>
            <p:nvPr/>
          </p:nvCxnSpPr>
          <p:spPr>
            <a:xfrm>
              <a:off x="5090986" y="5659394"/>
              <a:ext cx="0" cy="605481"/>
            </a:xfrm>
            <a:prstGeom prst="line">
              <a:avLst/>
            </a:prstGeom>
            <a:ln w="79375">
              <a:solidFill>
                <a:schemeClr val="tx1"/>
              </a:solidFill>
              <a:prstDash val="sysDot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335010" y="4718055"/>
            <a:ext cx="7060245" cy="1546821"/>
            <a:chOff x="2335010" y="4718055"/>
            <a:chExt cx="7060245" cy="1546821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2335010" y="5659395"/>
              <a:ext cx="0" cy="605481"/>
            </a:xfrm>
            <a:prstGeom prst="line">
              <a:avLst/>
            </a:prstGeom>
            <a:ln w="79375">
              <a:solidFill>
                <a:schemeClr val="tx1"/>
              </a:solidFill>
              <a:prstDash val="sysDot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335010" y="6242047"/>
              <a:ext cx="7060245" cy="22828"/>
            </a:xfrm>
            <a:prstGeom prst="line">
              <a:avLst/>
            </a:prstGeom>
            <a:ln w="79375">
              <a:solidFill>
                <a:schemeClr val="tx1"/>
              </a:solidFill>
              <a:prstDash val="sysDot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9395255" y="4718055"/>
              <a:ext cx="0" cy="1546820"/>
            </a:xfrm>
            <a:prstGeom prst="line">
              <a:avLst/>
            </a:prstGeom>
            <a:ln w="79375">
              <a:solidFill>
                <a:schemeClr val="tx1"/>
              </a:solidFill>
              <a:prstDash val="sysDot"/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8089558" y="725558"/>
            <a:ext cx="2611394" cy="3704402"/>
            <a:chOff x="8089558" y="725558"/>
            <a:chExt cx="2611394" cy="3704402"/>
          </a:xfrm>
        </p:grpSpPr>
        <p:sp>
          <p:nvSpPr>
            <p:cNvPr id="23" name="Rectangle 22"/>
            <p:cNvSpPr/>
            <p:nvPr/>
          </p:nvSpPr>
          <p:spPr>
            <a:xfrm>
              <a:off x="8089558" y="2168678"/>
              <a:ext cx="2611394" cy="1464208"/>
            </a:xfrm>
            <a:prstGeom prst="rect">
              <a:avLst/>
            </a:prstGeom>
            <a:noFill/>
            <a:ln w="25400">
              <a:solidFill>
                <a:srgbClr val="A09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100" b="1" dirty="0">
                  <a:solidFill>
                    <a:srgbClr val="A09D00"/>
                  </a:solidFill>
                </a:rPr>
                <a:t>Discriminative</a:t>
              </a:r>
              <a:br>
                <a:rPr lang="en-US" sz="3100" b="1" dirty="0">
                  <a:solidFill>
                    <a:srgbClr val="A09D00"/>
                  </a:solidFill>
                </a:rPr>
              </a:br>
              <a:r>
                <a:rPr lang="en-US" sz="3100" b="1" dirty="0">
                  <a:solidFill>
                    <a:srgbClr val="A09D00"/>
                  </a:solidFill>
                </a:rPr>
                <a:t>Model</a:t>
              </a:r>
            </a:p>
          </p:txBody>
        </p:sp>
        <p:cxnSp>
          <p:nvCxnSpPr>
            <p:cNvPr id="24" name="Straight Arrow Connector 23"/>
            <p:cNvCxnSpPr>
              <a:endCxn id="23" idx="2"/>
            </p:cNvCxnSpPr>
            <p:nvPr/>
          </p:nvCxnSpPr>
          <p:spPr>
            <a:xfrm flipV="1">
              <a:off x="9395255" y="3632886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3" idx="0"/>
            </p:cNvCxnSpPr>
            <p:nvPr/>
          </p:nvCxnSpPr>
          <p:spPr>
            <a:xfrm flipV="1">
              <a:off x="9395255" y="1371604"/>
              <a:ext cx="0" cy="797074"/>
            </a:xfrm>
            <a:prstGeom prst="straightConnector1">
              <a:avLst/>
            </a:prstGeom>
            <a:ln w="25400">
              <a:solidFill>
                <a:srgbClr val="A09D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8281296" y="725558"/>
              <a:ext cx="2227918" cy="5693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100" b="1" dirty="0">
                  <a:solidFill>
                    <a:srgbClr val="A09D00"/>
                  </a:solidFill>
                </a:rPr>
                <a:t>real or fake?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604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3.9|4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3.9|4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484dfe6-1747-497f-adeb-3db6e334c90f">
      <Terms xmlns="http://schemas.microsoft.com/office/infopath/2007/PartnerControls"/>
    </lcf76f155ced4ddcb4097134ff3c332f>
    <TaxCatchAll xmlns="7d5a71b3-8300-4331-8b5e-569812e32b7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9B2E0820F0E240A51FF3306D6A27A1" ma:contentTypeVersion="12" ma:contentTypeDescription="Create a new document." ma:contentTypeScope="" ma:versionID="7b713b521391ef70266abca08f2efd25">
  <xsd:schema xmlns:xsd="http://www.w3.org/2001/XMLSchema" xmlns:xs="http://www.w3.org/2001/XMLSchema" xmlns:p="http://schemas.microsoft.com/office/2006/metadata/properties" xmlns:ns2="6484dfe6-1747-497f-adeb-3db6e334c90f" xmlns:ns3="7d5a71b3-8300-4331-8b5e-569812e32b79" targetNamespace="http://schemas.microsoft.com/office/2006/metadata/properties" ma:root="true" ma:fieldsID="0a25cf3d41df027e14c4ce1db0a9224d" ns2:_="" ns3:_="">
    <xsd:import namespace="6484dfe6-1747-497f-adeb-3db6e334c90f"/>
    <xsd:import namespace="7d5a71b3-8300-4331-8b5e-569812e32b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4dfe6-1747-497f-adeb-3db6e334c9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5cd9f51-4d1e-4d57-bf3d-f118fc5c809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5a71b3-8300-4331-8b5e-569812e32b7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9bfec72-ecdf-4cf1-a963-a5cfefcc546a}" ma:internalName="TaxCatchAll" ma:showField="CatchAllData" ma:web="7d5a71b3-8300-4331-8b5e-569812e32b7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775872-B2C5-407F-8E38-21B61864726F}">
  <ds:schemaRefs>
    <ds:schemaRef ds:uri="http://schemas.microsoft.com/office/2006/metadata/properties"/>
    <ds:schemaRef ds:uri="http://schemas.microsoft.com/office/infopath/2007/PartnerControls"/>
    <ds:schemaRef ds:uri="6484dfe6-1747-497f-adeb-3db6e334c90f"/>
    <ds:schemaRef ds:uri="7d5a71b3-8300-4331-8b5e-569812e32b79"/>
  </ds:schemaRefs>
</ds:datastoreItem>
</file>

<file path=customXml/itemProps2.xml><?xml version="1.0" encoding="utf-8"?>
<ds:datastoreItem xmlns:ds="http://schemas.openxmlformats.org/officeDocument/2006/customXml" ds:itemID="{75240B55-130C-42CD-AA8F-48242A523A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84dfe6-1747-497f-adeb-3db6e334c90f"/>
    <ds:schemaRef ds:uri="7d5a71b3-8300-4331-8b5e-569812e32b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6B0D39-EF0D-489B-BDA8-82D3ECB8678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2094</TotalTime>
  <Words>2474</Words>
  <Application>Microsoft Office PowerPoint</Application>
  <PresentationFormat>Widescreen</PresentationFormat>
  <Paragraphs>594</Paragraphs>
  <Slides>86</Slides>
  <Notes>49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7" baseType="lpstr">
      <vt:lpstr>Office Theme</vt:lpstr>
      <vt:lpstr>Generative Adversarial Networks. Cycle GAN</vt:lpstr>
      <vt:lpstr>PowerPoint Presentation</vt:lpstr>
      <vt:lpstr>PowerPoint Presentation</vt:lpstr>
      <vt:lpstr>PowerPoint Presentation</vt:lpstr>
      <vt:lpstr>Probabilistic Generative Models</vt:lpstr>
      <vt:lpstr>Synthesizing Examples From Probabilistic Generative Model</vt:lpstr>
      <vt:lpstr>Maximum Likelihood Estimation</vt:lpstr>
      <vt:lpstr>Density function Pr_"model"  (x|θ)</vt:lpstr>
      <vt:lpstr>Adversarial Networks</vt:lpstr>
      <vt:lpstr>Generative Model</vt:lpstr>
      <vt:lpstr>Discriminative Model</vt:lpstr>
      <vt:lpstr>Training Procedure: Basic Idea</vt:lpstr>
      <vt:lpstr>Loss Functions</vt:lpstr>
      <vt:lpstr>Training Procedure</vt:lpstr>
      <vt:lpstr>PowerPoint Presentation</vt:lpstr>
      <vt:lpstr>The Discriminator Has a Straightforward Task</vt:lpstr>
      <vt:lpstr>Three Reasons That It’s a Miracle GANs Work</vt:lpstr>
      <vt:lpstr>Deconvolutional GANs (DCGAN) (Radford et al., 2015)</vt:lpstr>
      <vt:lpstr>Deconvolutional GANs (DCGAN) (Radford et al., 2015)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Labels Can Improve Generated Samples</vt:lpstr>
      <vt:lpstr>Using Labels Can Improve Generated Samples (Denton et al., 2015)</vt:lpstr>
      <vt:lpstr>With Image Pyramid, Can Also Seed Generator With Low-Res Image + Class (Denton et al., 2015)</vt:lpstr>
      <vt:lpstr>Schemes to Ensure Samples Are Diverse (Salimans et al., 2016)</vt:lpstr>
      <vt:lpstr>PowerPoint Presentation</vt:lpstr>
      <vt:lpstr>Cherry Picked Results</vt:lpstr>
      <vt:lpstr>Problems With Counting</vt:lpstr>
      <vt:lpstr>Problems With Perspective</vt:lpstr>
      <vt:lpstr>Problems With Global Structure</vt:lpstr>
      <vt:lpstr>Beyond Labels: Providing Images as Input to Generator: Next Video Frame Prediction (Lotter et al., 2016)</vt:lpstr>
      <vt:lpstr>Beyond Labels: Providing Images as Input to Generator: Next Video Frame Prediction (Lotter et al., 2016)</vt:lpstr>
      <vt:lpstr>Visually-Aware Fashion Recommendation and Design With GANs (Kang et al., 2017)</vt:lpstr>
      <vt:lpstr>Visually-Aware Fashion Recommendation and Design With GANs (Kang et al., 2017)</vt:lpstr>
      <vt:lpstr>Visually-Aware Fashion Recommendation and Design With GANs (Kang et al., 2017)</vt:lpstr>
      <vt:lpstr>PowerPoint Presentation</vt:lpstr>
      <vt:lpstr>Cycle GAN</vt:lpstr>
      <vt:lpstr>Image-to-Image Translation with pix2pix</vt:lpstr>
      <vt:lpstr>Cycle GANs [Zhu et al., ICCV 2017]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Collection Style Transfer</vt:lpstr>
      <vt:lpstr>PowerPoint Presentation</vt:lpstr>
      <vt:lpstr>Monet’s paintings → photos</vt:lpstr>
      <vt:lpstr>Monet’s paintings → photos</vt:lpstr>
      <vt:lpstr>PowerPoint Presentation</vt:lpstr>
      <vt:lpstr>Why CycleGAN works</vt:lpstr>
      <vt:lpstr>Style and Content Separation</vt:lpstr>
      <vt:lpstr>Neural Style Transfer [Gatys et al. 2015]</vt:lpstr>
      <vt:lpstr>PowerPoint Presentation</vt:lpstr>
      <vt:lpstr>PowerPoint Presentation</vt:lpstr>
      <vt:lpstr>Applications</vt:lpstr>
      <vt:lpstr>CG2Real: GTA5 → real streetview</vt:lpstr>
      <vt:lpstr>Real2CG: real streetview → GTA</vt:lpstr>
      <vt:lpstr>PowerPoint Presentation</vt:lpstr>
      <vt:lpstr>Domain Adaptation with CycleGAN</vt:lpstr>
      <vt:lpstr>Domain Adaptation with CycleGAN</vt:lpstr>
      <vt:lpstr>Domain Adaptation with CycleGAN</vt:lpstr>
      <vt:lpstr>PowerPoint Presentation</vt:lpstr>
      <vt:lpstr>Photo Enhancement</vt:lpstr>
      <vt:lpstr>Image Dehazing</vt:lpstr>
      <vt:lpstr>Failure cases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Zhifei Zhang</dc:creator>
  <cp:lastModifiedBy>Radu Ionescu</cp:lastModifiedBy>
  <cp:revision>136</cp:revision>
  <dcterms:created xsi:type="dcterms:W3CDTF">2018-10-18T02:46:28Z</dcterms:created>
  <dcterms:modified xsi:type="dcterms:W3CDTF">2025-01-11T21:38:15Z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0x010100769B2E0820F0E240A51FF3306D6A27A1</vt:lpwstr>
  </property>
  <property fmtid="{D5CDD505-2E9C-101B-9397-08002B2CF9AE}" pid="3" name="MediaServiceImageTags">
    <vt:lpwstr/>
  </property>
</Properties>
</file>

<file path=docProps/thumbnail.jpeg>
</file>